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  <p:sldMasterId id="2147483650" r:id="rId2"/>
  </p:sldMasterIdLst>
  <p:notesMasterIdLst>
    <p:notesMasterId r:id="rId18"/>
  </p:notesMasterIdLst>
  <p:sldIdLst>
    <p:sldId id="256" r:id="rId3"/>
    <p:sldId id="294" r:id="rId4"/>
    <p:sldId id="295" r:id="rId5"/>
    <p:sldId id="297" r:id="rId6"/>
    <p:sldId id="309" r:id="rId7"/>
    <p:sldId id="298" r:id="rId8"/>
    <p:sldId id="299" r:id="rId9"/>
    <p:sldId id="284" r:id="rId10"/>
    <p:sldId id="285" r:id="rId11"/>
    <p:sldId id="286" r:id="rId12"/>
    <p:sldId id="307" r:id="rId13"/>
    <p:sldId id="301" r:id="rId14"/>
    <p:sldId id="300" r:id="rId15"/>
    <p:sldId id="320" r:id="rId16"/>
    <p:sldId id="319" r:id="rId17"/>
  </p:sldIdLst>
  <p:sldSz cx="9144000" cy="6858000" type="screen4x3"/>
  <p:notesSz cx="6794500" cy="9931400"/>
  <p:defaultTextStyle>
    <a:defPPr>
      <a:defRPr lang="en-GB"/>
    </a:defPPr>
    <a:lvl1pPr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bg1"/>
        </a:solidFill>
        <a:latin typeface="Calibri" pitchFamily="32" charset="0"/>
        <a:ea typeface="+mn-ea"/>
        <a:cs typeface="DejaVu Sans" charset="0"/>
      </a:defRPr>
    </a:lvl1pPr>
    <a:lvl2pPr marL="742950" indent="-28575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bg1"/>
        </a:solidFill>
        <a:latin typeface="Calibri" pitchFamily="32" charset="0"/>
        <a:ea typeface="+mn-ea"/>
        <a:cs typeface="DejaVu Sans" charset="0"/>
      </a:defRPr>
    </a:lvl2pPr>
    <a:lvl3pPr marL="1143000" indent="-22860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bg1"/>
        </a:solidFill>
        <a:latin typeface="Calibri" pitchFamily="32" charset="0"/>
        <a:ea typeface="+mn-ea"/>
        <a:cs typeface="DejaVu Sans" charset="0"/>
      </a:defRPr>
    </a:lvl3pPr>
    <a:lvl4pPr marL="1600200" indent="-22860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bg1"/>
        </a:solidFill>
        <a:latin typeface="Calibri" pitchFamily="32" charset="0"/>
        <a:ea typeface="+mn-ea"/>
        <a:cs typeface="DejaVu Sans" charset="0"/>
      </a:defRPr>
    </a:lvl4pPr>
    <a:lvl5pPr marL="2057400" indent="-22860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bg1"/>
        </a:solidFill>
        <a:latin typeface="Calibri" pitchFamily="32" charset="0"/>
        <a:ea typeface="+mn-ea"/>
        <a:cs typeface="DejaVu Sans" charset="0"/>
      </a:defRPr>
    </a:lvl5pPr>
    <a:lvl6pPr marL="2286000" algn="l" defTabSz="914400" rtl="0" eaLnBrk="1" latinLnBrk="0" hangingPunct="1">
      <a:defRPr kern="1200">
        <a:solidFill>
          <a:schemeClr val="bg1"/>
        </a:solidFill>
        <a:latin typeface="Calibri" pitchFamily="32" charset="0"/>
        <a:ea typeface="+mn-ea"/>
        <a:cs typeface="DejaVu Sans" charset="0"/>
      </a:defRPr>
    </a:lvl6pPr>
    <a:lvl7pPr marL="2743200" algn="l" defTabSz="914400" rtl="0" eaLnBrk="1" latinLnBrk="0" hangingPunct="1">
      <a:defRPr kern="1200">
        <a:solidFill>
          <a:schemeClr val="bg1"/>
        </a:solidFill>
        <a:latin typeface="Calibri" pitchFamily="32" charset="0"/>
        <a:ea typeface="+mn-ea"/>
        <a:cs typeface="DejaVu Sans" charset="0"/>
      </a:defRPr>
    </a:lvl7pPr>
    <a:lvl8pPr marL="3200400" algn="l" defTabSz="914400" rtl="0" eaLnBrk="1" latinLnBrk="0" hangingPunct="1">
      <a:defRPr kern="1200">
        <a:solidFill>
          <a:schemeClr val="bg1"/>
        </a:solidFill>
        <a:latin typeface="Calibri" pitchFamily="32" charset="0"/>
        <a:ea typeface="+mn-ea"/>
        <a:cs typeface="DejaVu Sans" charset="0"/>
      </a:defRPr>
    </a:lvl8pPr>
    <a:lvl9pPr marL="3657600" algn="l" defTabSz="914400" rtl="0" eaLnBrk="1" latinLnBrk="0" hangingPunct="1">
      <a:defRPr kern="1200">
        <a:solidFill>
          <a:schemeClr val="bg1"/>
        </a:solidFill>
        <a:latin typeface="Calibri" pitchFamily="32" charset="0"/>
        <a:ea typeface="+mn-ea"/>
        <a:cs typeface="DejaVu Sans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 snapToGrid="0">
      <p:cViewPr>
        <p:scale>
          <a:sx n="118" d="100"/>
          <a:sy n="118" d="100"/>
        </p:scale>
        <p:origin x="-1350" y="156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 snapToGrid="0">
      <p:cViewPr varScale="1">
        <p:scale>
          <a:sx n="59" d="100"/>
          <a:sy n="59" d="100"/>
        </p:scale>
        <p:origin x="-1752" y="-72"/>
      </p:cViewPr>
      <p:guideLst>
        <p:guide orient="horz" pos="3128"/>
        <p:guide pos="214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AutoShape 1"/>
          <p:cNvSpPr>
            <a:spLocks noChangeArrowheads="1"/>
          </p:cNvSpPr>
          <p:nvPr/>
        </p:nvSpPr>
        <p:spPr bwMode="auto">
          <a:xfrm>
            <a:off x="0" y="0"/>
            <a:ext cx="6794500" cy="99314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5122" name="Text Box 2"/>
          <p:cNvSpPr txBox="1">
            <a:spLocks noChangeArrowheads="1"/>
          </p:cNvSpPr>
          <p:nvPr/>
        </p:nvSpPr>
        <p:spPr bwMode="auto">
          <a:xfrm>
            <a:off x="0" y="0"/>
            <a:ext cx="2944283" cy="49657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3848644" y="1"/>
            <a:ext cx="2942710" cy="494846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r">
              <a:buSzPct val="45000"/>
              <a:buFont typeface="Wingdings" charset="2"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26629" name="Rectangle 4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915988" y="744538"/>
            <a:ext cx="4960937" cy="3722687"/>
          </a:xfrm>
          <a:prstGeom prst="rect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5" name="Rectangle 5"/>
          <p:cNvSpPr>
            <a:spLocks noGrp="1" noChangeArrowheads="1"/>
          </p:cNvSpPr>
          <p:nvPr>
            <p:ph type="body"/>
          </p:nvPr>
        </p:nvSpPr>
        <p:spPr bwMode="auto">
          <a:xfrm>
            <a:off x="679450" y="4717416"/>
            <a:ext cx="5434028" cy="4467406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noProof="0" smtClean="0"/>
          </a:p>
        </p:txBody>
      </p:sp>
      <p:sp>
        <p:nvSpPr>
          <p:cNvPr id="5126" name="Text Box 6"/>
          <p:cNvSpPr txBox="1">
            <a:spLocks noChangeArrowheads="1"/>
          </p:cNvSpPr>
          <p:nvPr/>
        </p:nvSpPr>
        <p:spPr bwMode="auto">
          <a:xfrm>
            <a:off x="0" y="9433106"/>
            <a:ext cx="2944283" cy="49657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/>
          </p:nvPr>
        </p:nvSpPr>
        <p:spPr bwMode="auto">
          <a:xfrm>
            <a:off x="3848644" y="9433106"/>
            <a:ext cx="2942710" cy="49484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 algn="r">
              <a:buSzPct val="45000"/>
              <a:buFont typeface="Wingdings" charset="2"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1pPr>
          </a:lstStyle>
          <a:p>
            <a:pPr>
              <a:defRPr/>
            </a:pPr>
            <a:fld id="{D1D86A45-16BD-4D42-81AF-CDE65869E3E6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xmlns="" val="194588025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36CD27AF-9E29-4B06-BCB6-C7ACC9BFAD2D}" type="slidenum">
              <a:rPr lang="de-DE" smtClean="0"/>
              <a:pPr/>
              <a:t>1</a:t>
            </a:fld>
            <a:endParaRPr lang="de-DE" smtClean="0"/>
          </a:p>
        </p:txBody>
      </p:sp>
      <p:sp>
        <p:nvSpPr>
          <p:cNvPr id="27651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4400" y="744538"/>
            <a:ext cx="4965700" cy="3724275"/>
          </a:xfrm>
          <a:solidFill>
            <a:srgbClr val="FFFFFF"/>
          </a:solidFill>
          <a:ln/>
        </p:spPr>
      </p:sp>
      <p:sp>
        <p:nvSpPr>
          <p:cNvPr id="2765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79450" y="4717415"/>
            <a:ext cx="5435600" cy="4469130"/>
          </a:xfrm>
          <a:noFill/>
          <a:ln/>
        </p:spPr>
        <p:txBody>
          <a:bodyPr wrap="none" anchor="ctr"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6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pPr>
              <a:buFont typeface="Times New Roman" pitchFamily="16" charset="0"/>
              <a:buNone/>
            </a:pPr>
            <a:fld id="{6359AC50-F692-4AA0-9D3F-8E2D84406AB9}" type="slidenum">
              <a:rPr lang="en-US" smtClean="0">
                <a:latin typeface="Times New Roman" pitchFamily="16" charset="0"/>
                <a:cs typeface="DejaVu Sans" charset="0"/>
              </a:rPr>
              <a:pPr>
                <a:buFont typeface="Times New Roman" pitchFamily="16" charset="0"/>
                <a:buNone/>
              </a:pPr>
              <a:t>2</a:t>
            </a:fld>
            <a:endParaRPr lang="en-US" smtClean="0">
              <a:latin typeface="Times New Roman" pitchFamily="16" charset="0"/>
              <a:cs typeface="DejaVu Sans" charset="0"/>
            </a:endParaRPr>
          </a:p>
        </p:txBody>
      </p:sp>
      <p:sp>
        <p:nvSpPr>
          <p:cNvPr id="46083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4400" y="754063"/>
            <a:ext cx="4965700" cy="3724275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4608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0006" y="4716476"/>
            <a:ext cx="5435878" cy="4468816"/>
          </a:xfrm>
          <a:noFill/>
          <a:ln/>
        </p:spPr>
        <p:txBody>
          <a:bodyPr wrap="none" anchor="ctr"/>
          <a:lstStyle/>
          <a:p>
            <a:endParaRPr lang="en-US" smtClean="0">
              <a:latin typeface="Times New Roman" pitchFamily="16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Symbol zastępczy obrazu slajdu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47107" name="Symbol zastępczy notatek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Times New Roman" pitchFamily="16" charset="0"/>
            </a:endParaRPr>
          </a:p>
        </p:txBody>
      </p:sp>
      <p:sp>
        <p:nvSpPr>
          <p:cNvPr id="47108" name="Symbol zastępczy numeru slajdu 3"/>
          <p:cNvSpPr>
            <a:spLocks noGrp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pPr>
              <a:buFont typeface="Times New Roman" pitchFamily="16" charset="0"/>
              <a:buNone/>
            </a:pPr>
            <a:fld id="{0DEB0ACC-3417-4FAA-89C4-1A0F1A22E776}" type="slidenum">
              <a:rPr lang="en-US" smtClean="0">
                <a:latin typeface="Times New Roman" pitchFamily="16" charset="0"/>
                <a:cs typeface="DejaVu Sans" charset="0"/>
              </a:rPr>
              <a:pPr>
                <a:buFont typeface="Times New Roman" pitchFamily="16" charset="0"/>
                <a:buNone/>
              </a:pPr>
              <a:t>6</a:t>
            </a:fld>
            <a:endParaRPr lang="en-US" smtClean="0">
              <a:latin typeface="Times New Roman" pitchFamily="16" charset="0"/>
              <a:cs typeface="DejaVu Sans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191B3C-2391-4D6B-B7F8-5240FE719872}" type="slidenum">
              <a:rPr lang="de-DE" smtClean="0"/>
              <a:pPr/>
              <a:t>8</a:t>
            </a:fld>
            <a:endParaRPr lang="de-DE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pl-PL" smtClean="0"/>
              <a:t>Kliknij, aby edytować styl wzorca podtytułu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Mapper Project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Mapper Project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629400" y="-107950"/>
            <a:ext cx="2055813" cy="6127750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57200" y="-107950"/>
            <a:ext cx="6019800" cy="6127750"/>
          </a:xfr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Mapper Project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pl-PL" smtClean="0"/>
              <a:t>Kliknij, aby edytować styl wzorca podtytułu</a:t>
            </a:r>
            <a:endParaRPr lang="en-US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08.11.11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08.11.11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Rectangle 10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08.11.11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7013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46613" y="1600200"/>
            <a:ext cx="4038600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08.11.11</a:t>
            </a: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08.11.11</a:t>
            </a: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3" name="Rectangle 10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08.11.11</a:t>
            </a: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08.11.11</a:t>
            </a: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08.11.11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Mapper Project</a:t>
            </a: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08.11.11</a:t>
            </a: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08.11.11</a:t>
            </a: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629400" y="128588"/>
            <a:ext cx="2055813" cy="5995987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57200" y="128588"/>
            <a:ext cx="6019800" cy="5995987"/>
          </a:xfr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08.11.11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Mapper Project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457200" y="1341438"/>
            <a:ext cx="4037013" cy="46783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46613" y="1341438"/>
            <a:ext cx="4038600" cy="46783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Mapper Project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Mapper Project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Mapper Project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ft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Mapper Project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Mapper Project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Mapper Project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6" Type="http://schemas.openxmlformats.org/officeDocument/2006/relationships/image" Target="../media/image5.jpeg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image" Target="../media/image4.jpeg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3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Freeform 1"/>
          <p:cNvSpPr>
            <a:spLocks noChangeArrowheads="1"/>
          </p:cNvSpPr>
          <p:nvPr/>
        </p:nvSpPr>
        <p:spPr bwMode="auto">
          <a:xfrm>
            <a:off x="8316913" y="6021388"/>
            <a:ext cx="1281112" cy="1281112"/>
          </a:xfrm>
          <a:custGeom>
            <a:avLst/>
            <a:gdLst>
              <a:gd name="T0" fmla="*/ 1281945 w 1281944"/>
              <a:gd name="T1" fmla="*/ 442899 h 1281944"/>
              <a:gd name="T2" fmla="*/ 1281945 w 1281944"/>
              <a:gd name="T3" fmla="*/ 839045 h 1281944"/>
              <a:gd name="T4" fmla="*/ 1037117 w 1281944"/>
              <a:gd name="T5" fmla="*/ 1159531 h 1281944"/>
              <a:gd name="T6" fmla="*/ 640972 w 1281944"/>
              <a:gd name="T7" fmla="*/ 1281944 h 1281944"/>
              <a:gd name="T8" fmla="*/ 244827 w 1281944"/>
              <a:gd name="T9" fmla="*/ 1159531 h 1281944"/>
              <a:gd name="T10" fmla="*/ -1 w 1281944"/>
              <a:gd name="T11" fmla="*/ 839045 h 1281944"/>
              <a:gd name="T12" fmla="*/ -1 w 1281944"/>
              <a:gd name="T13" fmla="*/ 442899 h 1281944"/>
              <a:gd name="T14" fmla="*/ 244827 w 1281944"/>
              <a:gd name="T15" fmla="*/ 122413 h 1281944"/>
              <a:gd name="T16" fmla="*/ 640972 w 1281944"/>
              <a:gd name="T17" fmla="*/ 0 h 1281944"/>
              <a:gd name="T18" fmla="*/ 1037117 w 1281944"/>
              <a:gd name="T19" fmla="*/ 122413 h 1281944"/>
              <a:gd name="T20" fmla="*/ 177154 w 1281944"/>
              <a:gd name="T21" fmla="*/ 320480 h 1281944"/>
              <a:gd name="T22" fmla="*/ 1104790 w 1281944"/>
              <a:gd name="T23" fmla="*/ 961464 h 12819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1281944" h="1281944">
                <a:moveTo>
                  <a:pt x="-1" y="442899"/>
                </a:moveTo>
                <a:lnTo>
                  <a:pt x="177154" y="320480"/>
                </a:lnTo>
                <a:lnTo>
                  <a:pt x="244827" y="122413"/>
                </a:lnTo>
                <a:lnTo>
                  <a:pt x="463808" y="122407"/>
                </a:lnTo>
                <a:lnTo>
                  <a:pt x="640972" y="0"/>
                </a:lnTo>
                <a:lnTo>
                  <a:pt x="818136" y="122407"/>
                </a:lnTo>
                <a:lnTo>
                  <a:pt x="1037117" y="122413"/>
                </a:lnTo>
                <a:lnTo>
                  <a:pt x="1104790" y="320480"/>
                </a:lnTo>
                <a:lnTo>
                  <a:pt x="1281945" y="442899"/>
                </a:lnTo>
                <a:lnTo>
                  <a:pt x="1214280" y="640972"/>
                </a:lnTo>
                <a:lnTo>
                  <a:pt x="1281945" y="839045"/>
                </a:lnTo>
                <a:lnTo>
                  <a:pt x="1104790" y="961464"/>
                </a:lnTo>
                <a:lnTo>
                  <a:pt x="1037117" y="1159531"/>
                </a:lnTo>
                <a:lnTo>
                  <a:pt x="818136" y="1159537"/>
                </a:lnTo>
                <a:lnTo>
                  <a:pt x="640972" y="1281944"/>
                </a:lnTo>
                <a:lnTo>
                  <a:pt x="463808" y="1159537"/>
                </a:lnTo>
                <a:lnTo>
                  <a:pt x="244827" y="1159531"/>
                </a:lnTo>
                <a:lnTo>
                  <a:pt x="177154" y="961464"/>
                </a:lnTo>
                <a:lnTo>
                  <a:pt x="-1" y="839045"/>
                </a:lnTo>
                <a:lnTo>
                  <a:pt x="67664" y="640972"/>
                </a:lnTo>
                <a:close/>
              </a:path>
            </a:pathLst>
          </a:custGeom>
          <a:solidFill>
            <a:srgbClr val="FE7B23"/>
          </a:solidFill>
          <a:ln w="25560">
            <a:solidFill>
              <a:srgbClr val="FE7B23"/>
            </a:solidFill>
            <a:round/>
            <a:headEnd/>
            <a:tailEnd/>
          </a:ln>
          <a:effectLst>
            <a:outerShdw dist="25456" dir="8100000" algn="ctr" rotWithShape="0">
              <a:srgbClr val="000000">
                <a:alpha val="40033"/>
              </a:srgb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900113" y="1052513"/>
            <a:ext cx="8243887" cy="73025"/>
          </a:xfrm>
          <a:prstGeom prst="rect">
            <a:avLst/>
          </a:prstGeom>
          <a:solidFill>
            <a:srgbClr val="745E8C"/>
          </a:solidFill>
          <a:ln w="25560">
            <a:solidFill>
              <a:srgbClr val="745E8C"/>
            </a:solidFill>
            <a:miter lim="800000"/>
            <a:headEnd/>
            <a:tailEnd/>
          </a:ln>
          <a:effectLst>
            <a:outerShdw dist="25456" dir="8100000" algn="ctr" rotWithShape="0">
              <a:srgbClr val="000000">
                <a:alpha val="40033"/>
              </a:srgb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68313" y="-107950"/>
            <a:ext cx="6118225" cy="13112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title text format</a:t>
            </a:r>
          </a:p>
        </p:txBody>
      </p:sp>
      <p:sp>
        <p:nvSpPr>
          <p:cNvPr id="1029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341438"/>
            <a:ext cx="8228013" cy="467836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outline text format</a:t>
            </a:r>
          </a:p>
          <a:p>
            <a:pPr lvl="1"/>
            <a:r>
              <a:rPr lang="en-GB" smtClean="0"/>
              <a:t>Second Outline Level</a:t>
            </a:r>
          </a:p>
          <a:p>
            <a:pPr lvl="2"/>
            <a:r>
              <a:rPr lang="en-GB" smtClean="0"/>
              <a:t>Third Outline Level</a:t>
            </a:r>
          </a:p>
          <a:p>
            <a:pPr lvl="3"/>
            <a:r>
              <a:rPr lang="en-GB" smtClean="0"/>
              <a:t>Fourth Outline Level</a:t>
            </a:r>
          </a:p>
          <a:p>
            <a:pPr lvl="4"/>
            <a:r>
              <a:rPr lang="en-GB" smtClean="0"/>
              <a:t>Fifth Outline Level</a:t>
            </a:r>
          </a:p>
          <a:p>
            <a:pPr lvl="4"/>
            <a:r>
              <a:rPr lang="en-GB" smtClean="0"/>
              <a:t>Sixth Outline Level</a:t>
            </a:r>
          </a:p>
          <a:p>
            <a:pPr lvl="4"/>
            <a:r>
              <a:rPr lang="en-GB" smtClean="0"/>
              <a:t>Seventh Outline Level</a:t>
            </a:r>
          </a:p>
          <a:p>
            <a:pPr lvl="4"/>
            <a:r>
              <a:rPr lang="en-GB" smtClean="0"/>
              <a:t>Eighth Outline Level</a:t>
            </a:r>
          </a:p>
          <a:p>
            <a:pPr lvl="4"/>
            <a:r>
              <a:rPr lang="en-GB" smtClean="0"/>
              <a:t>Ninth Outline Level</a:t>
            </a:r>
          </a:p>
        </p:txBody>
      </p:sp>
      <p:sp>
        <p:nvSpPr>
          <p:cNvPr id="2" name="Rectangle 5"/>
          <p:cNvSpPr>
            <a:spLocks noGrp="1" noChangeArrowheads="1"/>
          </p:cNvSpPr>
          <p:nvPr>
            <p:ph type="ftr"/>
          </p:nvPr>
        </p:nvSpPr>
        <p:spPr bwMode="auto">
          <a:xfrm>
            <a:off x="468313" y="6402388"/>
            <a:ext cx="8205787" cy="36671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>
            <a:lvl1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cs typeface="+mn-cs"/>
              </a:defRPr>
            </a:lvl1pPr>
          </a:lstStyle>
          <a:p>
            <a:pPr>
              <a:defRPr/>
            </a:pPr>
            <a:r>
              <a:rPr lang="de-DE"/>
              <a:t>Mapper Project</a:t>
            </a:r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0" y="1052513"/>
            <a:ext cx="755650" cy="73025"/>
          </a:xfrm>
          <a:prstGeom prst="rect">
            <a:avLst/>
          </a:prstGeom>
          <a:solidFill>
            <a:srgbClr val="FE7B23"/>
          </a:solidFill>
          <a:ln w="25560">
            <a:solidFill>
              <a:srgbClr val="FE7B23"/>
            </a:solidFill>
            <a:miter lim="800000"/>
            <a:headEnd/>
            <a:tailEnd/>
          </a:ln>
          <a:effectLst>
            <a:outerShdw dist="25456" dir="8100000" algn="ctr" rotWithShape="0">
              <a:srgbClr val="000000">
                <a:alpha val="40033"/>
              </a:srgb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pic>
        <p:nvPicPr>
          <p:cNvPr id="1032" name="Picture 7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6659563" y="115888"/>
            <a:ext cx="2087562" cy="8477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3" name="Text Box 8"/>
          <p:cNvSpPr txBox="1">
            <a:spLocks noChangeArrowheads="1"/>
          </p:cNvSpPr>
          <p:nvPr/>
        </p:nvSpPr>
        <p:spPr bwMode="auto">
          <a:xfrm>
            <a:off x="8532813" y="6434138"/>
            <a:ext cx="611187" cy="30638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ct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fld id="{65AB8737-1F62-4390-B25E-9C7774184602}" type="slidenum">
              <a:rPr lang="de-DE" sz="1400" b="1">
                <a:solidFill>
                  <a:srgbClr val="FFFFFF"/>
                </a:solidFill>
                <a:latin typeface="Arial" charset="0"/>
                <a:cs typeface="Arial" charset="0"/>
              </a:rPr>
              <a:pPr algn="ctr">
                <a:buClrTx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/>
              </a:pPr>
              <a:t>‹#›</a:t>
            </a:fld>
            <a:endParaRPr lang="de-DE" sz="1400" b="1">
              <a:solidFill>
                <a:srgbClr val="FFFFFF"/>
              </a:solidFill>
              <a:latin typeface="Arial" charset="0"/>
              <a:cs typeface="Arial" charset="0"/>
            </a:endParaRPr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0" y="6237288"/>
            <a:ext cx="8243888" cy="71437"/>
          </a:xfrm>
          <a:prstGeom prst="rect">
            <a:avLst/>
          </a:prstGeom>
          <a:solidFill>
            <a:srgbClr val="745E8C"/>
          </a:solidFill>
          <a:ln w="25560">
            <a:solidFill>
              <a:srgbClr val="745E8C"/>
            </a:solidFill>
            <a:miter lim="800000"/>
            <a:headEnd/>
            <a:tailEnd/>
          </a:ln>
          <a:effectLst>
            <a:outerShdw dist="25456" dir="8100000" algn="ctr" rotWithShape="0">
              <a:srgbClr val="000000">
                <a:alpha val="40033"/>
              </a:srgb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</p:sldLayoutIdLst>
  <p:hf sldNum="0" hdr="0" dt="0"/>
  <p:txStyles>
    <p:titleStyle>
      <a:lvl1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>
          <a:solidFill>
            <a:srgbClr val="000000"/>
          </a:solidFill>
          <a:latin typeface="+mj-lt"/>
          <a:ea typeface="+mj-ea"/>
          <a:cs typeface="+mj-cs"/>
        </a:defRPr>
      </a:lvl1pPr>
      <a:lvl2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>
          <a:solidFill>
            <a:srgbClr val="000000"/>
          </a:solidFill>
          <a:latin typeface="Arial" charset="0"/>
          <a:cs typeface="Arial" charset="0"/>
        </a:defRPr>
      </a:lvl2pPr>
      <a:lvl3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>
          <a:solidFill>
            <a:srgbClr val="000000"/>
          </a:solidFill>
          <a:latin typeface="Arial" charset="0"/>
          <a:cs typeface="Arial" charset="0"/>
        </a:defRPr>
      </a:lvl3pPr>
      <a:lvl4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>
          <a:solidFill>
            <a:srgbClr val="000000"/>
          </a:solidFill>
          <a:latin typeface="Arial" charset="0"/>
          <a:cs typeface="Arial" charset="0"/>
        </a:defRPr>
      </a:lvl4pPr>
      <a:lvl5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>
          <a:solidFill>
            <a:srgbClr val="000000"/>
          </a:solidFill>
          <a:latin typeface="Arial" charset="0"/>
          <a:cs typeface="Arial" charset="0"/>
        </a:defRPr>
      </a:lvl5pPr>
      <a:lvl6pPr marL="2514600" indent="-228600" algn="l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>
          <a:solidFill>
            <a:srgbClr val="000000"/>
          </a:solidFill>
          <a:latin typeface="Arial" charset="0"/>
          <a:cs typeface="Arial" charset="0"/>
        </a:defRPr>
      </a:lvl6pPr>
      <a:lvl7pPr marL="2971800" indent="-228600" algn="l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>
          <a:solidFill>
            <a:srgbClr val="000000"/>
          </a:solidFill>
          <a:latin typeface="Arial" charset="0"/>
          <a:cs typeface="Arial" charset="0"/>
        </a:defRPr>
      </a:lvl7pPr>
      <a:lvl8pPr marL="3429000" indent="-228600" algn="l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>
          <a:solidFill>
            <a:srgbClr val="000000"/>
          </a:solidFill>
          <a:latin typeface="Arial" charset="0"/>
          <a:cs typeface="Arial" charset="0"/>
        </a:defRPr>
      </a:lvl8pPr>
      <a:lvl9pPr marL="3886200" indent="-228600" algn="l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>
          <a:solidFill>
            <a:srgbClr val="000000"/>
          </a:solidFill>
          <a:latin typeface="Arial" charset="0"/>
          <a:cs typeface="Arial" charset="0"/>
        </a:defRPr>
      </a:lvl9pPr>
    </p:titleStyle>
    <p:bodyStyle>
      <a:lvl1pPr marL="342900" indent="-342900" algn="l" defTabSz="449263" rtl="0" eaLnBrk="0" fontAlgn="base" hangingPunct="0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buChar char="•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buChar char="–"/>
        <a:defRPr sz="2800">
          <a:solidFill>
            <a:srgbClr val="000000"/>
          </a:solidFill>
          <a:latin typeface="+mn-lt"/>
          <a:cs typeface="+mn-cs"/>
        </a:defRPr>
      </a:lvl2pPr>
      <a:lvl3pPr marL="1143000" indent="-228600" algn="l" defTabSz="449263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buChar char="•"/>
        <a:defRPr sz="2400">
          <a:solidFill>
            <a:srgbClr val="000000"/>
          </a:solidFill>
          <a:latin typeface="+mn-lt"/>
          <a:cs typeface="+mn-cs"/>
        </a:defRPr>
      </a:lvl3pPr>
      <a:lvl4pPr marL="1600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buChar char="–"/>
        <a:defRPr sz="2000">
          <a:solidFill>
            <a:srgbClr val="000000"/>
          </a:solidFill>
          <a:latin typeface="+mn-lt"/>
          <a:cs typeface="+mn-cs"/>
        </a:defRPr>
      </a:lvl4pPr>
      <a:lvl5pPr marL="20574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buChar char="»"/>
        <a:defRPr sz="2000">
          <a:solidFill>
            <a:srgbClr val="000000"/>
          </a:solidFill>
          <a:latin typeface="+mn-lt"/>
          <a:cs typeface="+mn-cs"/>
        </a:defRPr>
      </a:lvl5pPr>
      <a:lvl6pPr marL="2514600" indent="-228600" algn="l" defTabSz="449263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cs typeface="+mn-cs"/>
        </a:defRPr>
      </a:lvl6pPr>
      <a:lvl7pPr marL="2971800" indent="-228600" algn="l" defTabSz="449263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cs typeface="+mn-cs"/>
        </a:defRPr>
      </a:lvl7pPr>
      <a:lvl8pPr marL="3429000" indent="-228600" algn="l" defTabSz="449263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cs typeface="+mn-cs"/>
        </a:defRPr>
      </a:lvl8pPr>
      <a:lvl9pPr marL="3886200" indent="-228600" algn="l" defTabSz="449263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2124075" y="5805488"/>
            <a:ext cx="7019925" cy="719137"/>
          </a:xfrm>
          <a:prstGeom prst="rect">
            <a:avLst/>
          </a:prstGeom>
          <a:solidFill>
            <a:srgbClr val="745E8C"/>
          </a:solidFill>
          <a:ln w="25560">
            <a:solidFill>
              <a:srgbClr val="745E8C"/>
            </a:solidFill>
            <a:miter lim="800000"/>
            <a:headEnd/>
            <a:tailEnd/>
          </a:ln>
          <a:effectLst>
            <a:outerShdw dist="25456" dir="8100000" algn="ctr" rotWithShape="0">
              <a:srgbClr val="000000">
                <a:alpha val="40033"/>
              </a:srgb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0" y="5805488"/>
            <a:ext cx="1908175" cy="719137"/>
          </a:xfrm>
          <a:prstGeom prst="rect">
            <a:avLst/>
          </a:prstGeom>
          <a:solidFill>
            <a:srgbClr val="FE7B23"/>
          </a:solidFill>
          <a:ln w="25560">
            <a:solidFill>
              <a:srgbClr val="FE7B23"/>
            </a:solidFill>
            <a:miter lim="800000"/>
            <a:headEnd/>
            <a:tailEnd/>
          </a:ln>
          <a:effectLst>
            <a:outerShdw dist="25456" dir="8100000" algn="ctr" rotWithShape="0">
              <a:srgbClr val="000000">
                <a:alpha val="40033"/>
              </a:srgb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pic>
        <p:nvPicPr>
          <p:cNvPr id="3076" name="Picture 3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323850" y="549275"/>
            <a:ext cx="4614863" cy="187166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3077" name="Picture 4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6948488" y="620713"/>
            <a:ext cx="1809750" cy="6762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3078" name="Picture 5"/>
          <p:cNvPicPr>
            <a:picLocks noChangeAspect="1" noChangeArrowheads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7308850" y="2349500"/>
            <a:ext cx="1150938" cy="93503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3079" name="Picture 6"/>
          <p:cNvPicPr>
            <a:picLocks noChangeAspect="1" noChangeArrowheads="1"/>
          </p:cNvPicPr>
          <p:nvPr/>
        </p:nvPicPr>
        <p:blipFill>
          <a:blip r:embed="rId16"/>
          <a:srcRect/>
          <a:stretch>
            <a:fillRect/>
          </a:stretch>
        </p:blipFill>
        <p:spPr bwMode="auto">
          <a:xfrm>
            <a:off x="7308850" y="4508500"/>
            <a:ext cx="1150938" cy="80486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2" name="Text Box 7"/>
          <p:cNvSpPr txBox="1">
            <a:spLocks noChangeArrowheads="1"/>
          </p:cNvSpPr>
          <p:nvPr/>
        </p:nvSpPr>
        <p:spPr bwMode="auto">
          <a:xfrm>
            <a:off x="107950" y="6567488"/>
            <a:ext cx="8928100" cy="24606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ct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en-US" sz="1000" b="1">
                <a:solidFill>
                  <a:srgbClr val="000000"/>
                </a:solidFill>
                <a:latin typeface="Arial" charset="0"/>
                <a:cs typeface="Arial" charset="0"/>
              </a:rPr>
              <a:t>The Mapper project receives funding from the EC's Seventh Framework Programme (FP7/2007-2013) under grant agreement n° RI-261507.</a:t>
            </a:r>
          </a:p>
        </p:txBody>
      </p:sp>
      <p:sp>
        <p:nvSpPr>
          <p:cNvPr id="3081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28588"/>
            <a:ext cx="8228013" cy="143351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title text format</a:t>
            </a:r>
          </a:p>
        </p:txBody>
      </p:sp>
      <p:sp>
        <p:nvSpPr>
          <p:cNvPr id="3082" name="Rectangle 9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8013" cy="45243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outline text format</a:t>
            </a:r>
          </a:p>
          <a:p>
            <a:pPr lvl="1"/>
            <a:r>
              <a:rPr lang="en-GB" smtClean="0"/>
              <a:t>Second Outline Level</a:t>
            </a:r>
          </a:p>
          <a:p>
            <a:pPr lvl="2"/>
            <a:r>
              <a:rPr lang="en-GB" smtClean="0"/>
              <a:t>Third Outline Level</a:t>
            </a:r>
          </a:p>
          <a:p>
            <a:pPr lvl="3"/>
            <a:r>
              <a:rPr lang="en-GB" smtClean="0"/>
              <a:t>Fourth Outline Level</a:t>
            </a:r>
          </a:p>
          <a:p>
            <a:pPr lvl="4"/>
            <a:r>
              <a:rPr lang="en-GB" smtClean="0"/>
              <a:t>Fifth Outline Level</a:t>
            </a:r>
          </a:p>
          <a:p>
            <a:pPr lvl="4"/>
            <a:r>
              <a:rPr lang="en-GB" smtClean="0"/>
              <a:t>Sixth Outline Level</a:t>
            </a:r>
          </a:p>
          <a:p>
            <a:pPr lvl="4"/>
            <a:r>
              <a:rPr lang="en-GB" smtClean="0"/>
              <a:t>Seventh Outline Level</a:t>
            </a:r>
          </a:p>
          <a:p>
            <a:pPr lvl="4"/>
            <a:r>
              <a:rPr lang="en-GB" smtClean="0"/>
              <a:t>Eighth Outline Level</a:t>
            </a:r>
          </a:p>
          <a:p>
            <a:pPr lvl="4"/>
            <a:r>
              <a:rPr lang="en-GB" smtClean="0"/>
              <a:t>Ninth Outline Level</a:t>
            </a:r>
          </a:p>
        </p:txBody>
      </p:sp>
      <p:sp>
        <p:nvSpPr>
          <p:cNvPr id="3" name="Rectangle 10"/>
          <p:cNvSpPr>
            <a:spLocks noGrp="1" noChangeArrowheads="1"/>
          </p:cNvSpPr>
          <p:nvPr>
            <p:ph type="dt"/>
          </p:nvPr>
        </p:nvSpPr>
        <p:spPr bwMode="auto">
          <a:xfrm>
            <a:off x="0" y="5805488"/>
            <a:ext cx="1906588" cy="7175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>
            <a:lvl1pPr algn="ctr">
              <a:buClrTx/>
              <a:buFontTx/>
              <a:buNone/>
              <a:tabLst>
                <a:tab pos="723900" algn="l"/>
                <a:tab pos="1447800" algn="l"/>
              </a:tabLst>
              <a:defRPr sz="2000" b="1">
                <a:solidFill>
                  <a:srgbClr val="FFFFFF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r>
              <a:rPr lang="de-DE"/>
              <a:t>08.11.11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hf sldNum="0" hdr="0" ftr="0"/>
  <p:txStyles>
    <p:titleStyle>
      <a:lvl1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cs typeface="DejaVu Sans" charset="0"/>
        </a:defRPr>
      </a:lvl2pPr>
      <a:lvl3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cs typeface="DejaVu Sans" charset="0"/>
        </a:defRPr>
      </a:lvl3pPr>
      <a:lvl4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cs typeface="DejaVu Sans" charset="0"/>
        </a:defRPr>
      </a:lvl4pPr>
      <a:lvl5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cs typeface="DejaVu Sans" charset="0"/>
        </a:defRPr>
      </a:lvl5pPr>
      <a:lvl6pPr marL="2514600" indent="-228600"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cs typeface="DejaVu Sans" charset="0"/>
        </a:defRPr>
      </a:lvl6pPr>
      <a:lvl7pPr marL="2971800" indent="-228600"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cs typeface="DejaVu Sans" charset="0"/>
        </a:defRPr>
      </a:lvl7pPr>
      <a:lvl8pPr marL="3429000" indent="-228600"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cs typeface="DejaVu Sans" charset="0"/>
        </a:defRPr>
      </a:lvl8pPr>
      <a:lvl9pPr marL="3886200" indent="-228600"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cs typeface="DejaVu Sans" charset="0"/>
        </a:defRPr>
      </a:lvl9pPr>
    </p:titleStyle>
    <p:bodyStyle>
      <a:lvl1pPr marL="342900" indent="-342900" algn="l" defTabSz="449263" rtl="0" eaLnBrk="0" fontAlgn="base" hangingPunct="0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buChar char="•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buChar char="–"/>
        <a:defRPr sz="2800">
          <a:solidFill>
            <a:srgbClr val="000000"/>
          </a:solidFill>
          <a:latin typeface="+mn-lt"/>
          <a:cs typeface="+mn-cs"/>
        </a:defRPr>
      </a:lvl2pPr>
      <a:lvl3pPr marL="1143000" indent="-228600" algn="l" defTabSz="449263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buChar char="•"/>
        <a:defRPr sz="2400">
          <a:solidFill>
            <a:srgbClr val="000000"/>
          </a:solidFill>
          <a:latin typeface="+mn-lt"/>
          <a:cs typeface="+mn-cs"/>
        </a:defRPr>
      </a:lvl3pPr>
      <a:lvl4pPr marL="1600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buChar char="–"/>
        <a:defRPr sz="2000">
          <a:solidFill>
            <a:srgbClr val="000000"/>
          </a:solidFill>
          <a:latin typeface="+mn-lt"/>
          <a:cs typeface="+mn-cs"/>
        </a:defRPr>
      </a:lvl4pPr>
      <a:lvl5pPr marL="20574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buChar char="»"/>
        <a:defRPr sz="2000">
          <a:solidFill>
            <a:srgbClr val="000000"/>
          </a:solidFill>
          <a:latin typeface="+mn-lt"/>
          <a:cs typeface="+mn-cs"/>
        </a:defRPr>
      </a:lvl5pPr>
      <a:lvl6pPr marL="2514600" indent="-228600" algn="l" defTabSz="449263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cs typeface="+mn-cs"/>
        </a:defRPr>
      </a:lvl6pPr>
      <a:lvl7pPr marL="2971800" indent="-228600" algn="l" defTabSz="449263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cs typeface="+mn-cs"/>
        </a:defRPr>
      </a:lvl7pPr>
      <a:lvl8pPr marL="3429000" indent="-228600" algn="l" defTabSz="449263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cs typeface="+mn-cs"/>
        </a:defRPr>
      </a:lvl8pPr>
      <a:lvl9pPr marL="3886200" indent="-228600" algn="l" defTabSz="449263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w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http://gs2.mapper-project.eu/mame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w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1"/>
          <p:cNvSpPr txBox="1">
            <a:spLocks noChangeArrowheads="1"/>
          </p:cNvSpPr>
          <p:nvPr/>
        </p:nvSpPr>
        <p:spPr bwMode="auto">
          <a:xfrm>
            <a:off x="539750" y="2998788"/>
            <a:ext cx="6624638" cy="20415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GB" sz="3200" b="1" dirty="0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  <p:sp>
        <p:nvSpPr>
          <p:cNvPr id="5123" name="Text Box 2"/>
          <p:cNvSpPr txBox="1">
            <a:spLocks noChangeArrowheads="1"/>
          </p:cNvSpPr>
          <p:nvPr/>
        </p:nvSpPr>
        <p:spPr bwMode="auto">
          <a:xfrm>
            <a:off x="2124075" y="5805488"/>
            <a:ext cx="7019925" cy="71913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>
              <a:spcBef>
                <a:spcPts val="700"/>
              </a:spcBef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pl-PL" sz="2800" b="1" dirty="0" smtClean="0">
                <a:solidFill>
                  <a:srgbClr val="FFFFFF"/>
                </a:solidFill>
                <a:latin typeface="Arial" charset="0"/>
                <a:cs typeface="Arial" charset="0"/>
              </a:rPr>
              <a:t>CYFRONET</a:t>
            </a:r>
            <a:endParaRPr lang="en-GB" sz="2800" b="1" dirty="0">
              <a:solidFill>
                <a:srgbClr val="FFFFFF"/>
              </a:solidFill>
              <a:latin typeface="Arial" charset="0"/>
              <a:cs typeface="Arial" charset="0"/>
            </a:endParaRPr>
          </a:p>
        </p:txBody>
      </p:sp>
      <p:sp>
        <p:nvSpPr>
          <p:cNvPr id="5124" name="Text Box 3"/>
          <p:cNvSpPr txBox="1">
            <a:spLocks noChangeArrowheads="1"/>
          </p:cNvSpPr>
          <p:nvPr/>
        </p:nvSpPr>
        <p:spPr bwMode="auto">
          <a:xfrm>
            <a:off x="0" y="5805488"/>
            <a:ext cx="1908175" cy="71913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ctr"/>
          <a:lstStyle/>
          <a:p>
            <a:pPr algn="ct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pl-PL" sz="2000" b="1" dirty="0" smtClean="0">
                <a:solidFill>
                  <a:srgbClr val="FFFFFF"/>
                </a:solidFill>
                <a:latin typeface="Arial" charset="0"/>
                <a:cs typeface="Arial" charset="0"/>
              </a:rPr>
              <a:t>2</a:t>
            </a:r>
            <a:r>
              <a:rPr lang="en-US" sz="2000" b="1" dirty="0" smtClean="0">
                <a:solidFill>
                  <a:srgbClr val="FFFFFF"/>
                </a:solidFill>
                <a:latin typeface="Arial" charset="0"/>
                <a:cs typeface="Arial" charset="0"/>
              </a:rPr>
              <a:t>2</a:t>
            </a:r>
            <a:r>
              <a:rPr lang="de-DE" sz="2000" b="1" dirty="0" smtClean="0">
                <a:solidFill>
                  <a:srgbClr val="FFFFFF"/>
                </a:solidFill>
                <a:latin typeface="Arial" charset="0"/>
                <a:cs typeface="Arial" charset="0"/>
              </a:rPr>
              <a:t>.</a:t>
            </a:r>
            <a:r>
              <a:rPr lang="en-US" sz="2000" b="1" dirty="0" smtClean="0">
                <a:solidFill>
                  <a:srgbClr val="FFFFFF"/>
                </a:solidFill>
                <a:latin typeface="Arial" charset="0"/>
                <a:cs typeface="Arial" charset="0"/>
              </a:rPr>
              <a:t>10</a:t>
            </a:r>
            <a:r>
              <a:rPr lang="de-DE" sz="2000" b="1" dirty="0" smtClean="0">
                <a:solidFill>
                  <a:srgbClr val="FFFFFF"/>
                </a:solidFill>
                <a:latin typeface="Arial" charset="0"/>
                <a:cs typeface="Arial" charset="0"/>
              </a:rPr>
              <a:t>.1</a:t>
            </a:r>
            <a:r>
              <a:rPr lang="pl-PL" sz="2000" b="1" dirty="0" smtClean="0">
                <a:solidFill>
                  <a:srgbClr val="FFFFFF"/>
                </a:solidFill>
                <a:latin typeface="Arial" charset="0"/>
                <a:cs typeface="Arial" charset="0"/>
              </a:rPr>
              <a:t>2</a:t>
            </a:r>
            <a:endParaRPr lang="de-DE" sz="2000" b="1" dirty="0">
              <a:solidFill>
                <a:srgbClr val="FFFFFF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Prostokąt 4"/>
          <p:cNvSpPr/>
          <p:nvPr/>
        </p:nvSpPr>
        <p:spPr>
          <a:xfrm>
            <a:off x="2028825" y="3909380"/>
            <a:ext cx="4572000" cy="88178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95000"/>
              </a:lnSpc>
            </a:pPr>
            <a:endParaRPr lang="pl-PL" dirty="0" smtClean="0">
              <a:solidFill>
                <a:srgbClr val="000000"/>
              </a:solidFill>
              <a:latin typeface="Arial" pitchFamily="-1" charset="0"/>
            </a:endParaRPr>
          </a:p>
          <a:p>
            <a:pPr>
              <a:lnSpc>
                <a:spcPct val="95000"/>
              </a:lnSpc>
            </a:pPr>
            <a:endParaRPr lang="pl-PL" dirty="0">
              <a:solidFill>
                <a:srgbClr val="000000"/>
              </a:solidFill>
              <a:latin typeface="Arial" pitchFamily="-1" charset="0"/>
            </a:endParaRPr>
          </a:p>
          <a:p>
            <a:pPr>
              <a:lnSpc>
                <a:spcPct val="95000"/>
              </a:lnSpc>
            </a:pPr>
            <a:endParaRPr lang="en-US" dirty="0" smtClean="0">
              <a:solidFill>
                <a:srgbClr val="000000"/>
              </a:solidFill>
              <a:latin typeface="Arial" pitchFamily="-1" charset="0"/>
            </a:endParaRPr>
          </a:p>
        </p:txBody>
      </p:sp>
      <p:sp>
        <p:nvSpPr>
          <p:cNvPr id="6" name="Prostokąt 5"/>
          <p:cNvSpPr/>
          <p:nvPr/>
        </p:nvSpPr>
        <p:spPr>
          <a:xfrm>
            <a:off x="238125" y="2420719"/>
            <a:ext cx="7803216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Programming and Execution of </a:t>
            </a:r>
            <a:r>
              <a:rPr lang="en-US" sz="3200" b="1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Multiscale</a:t>
            </a:r>
            <a:r>
              <a:rPr lang="en-US" sz="32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Applications </a:t>
            </a:r>
          </a:p>
          <a:p>
            <a:r>
              <a:rPr lang="pl-PL" sz="3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K. Rycerz, </a:t>
            </a:r>
            <a:r>
              <a:rPr lang="pl-PL" sz="32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D.Harężlak</a:t>
            </a:r>
            <a:r>
              <a:rPr lang="en-US" sz="3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,</a:t>
            </a:r>
            <a:r>
              <a:rPr lang="pl-PL" sz="3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pl-PL" sz="3200" dirty="0" err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G.Dyk</a:t>
            </a:r>
            <a:r>
              <a:rPr lang="pl-PL" sz="32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pl-PL" sz="32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E.Ciepiela</a:t>
            </a:r>
            <a:r>
              <a:rPr lang="pl-PL" sz="3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pl-PL" sz="32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T.Gubała</a:t>
            </a:r>
            <a:r>
              <a:rPr lang="pl-PL" sz="3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pl-PL" sz="32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J.Meizner</a:t>
            </a:r>
            <a:r>
              <a:rPr lang="pl-PL" sz="3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pl-PL" sz="32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M.Bubak</a:t>
            </a:r>
            <a:endParaRPr lang="en-GB" sz="32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Grid</a:t>
            </a:r>
            <a:r>
              <a:rPr lang="pl-PL" sz="3200" dirty="0" smtClean="0"/>
              <a:t>S</a:t>
            </a:r>
            <a:r>
              <a:rPr lang="en-US" sz="3200" dirty="0" smtClean="0"/>
              <a:t>pace </a:t>
            </a:r>
            <a:r>
              <a:rPr lang="pl-PL" sz="3200" dirty="0" err="1" smtClean="0"/>
              <a:t>Experiment</a:t>
            </a:r>
            <a:r>
              <a:rPr lang="en-US" sz="3200" dirty="0" smtClean="0"/>
              <a:t> </a:t>
            </a:r>
            <a:r>
              <a:rPr lang="pl-PL" sz="3200" dirty="0" err="1" smtClean="0"/>
              <a:t>Workbench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1864" y="1136601"/>
            <a:ext cx="8572528" cy="2857520"/>
          </a:xfrm>
        </p:spPr>
        <p:txBody>
          <a:bodyPr>
            <a:noAutofit/>
          </a:bodyPr>
          <a:lstStyle/>
          <a:p>
            <a:r>
              <a:rPr lang="pl-PL" sz="1400" dirty="0" err="1" smtClean="0"/>
              <a:t>Supports</a:t>
            </a:r>
            <a:r>
              <a:rPr lang="en-US" sz="1400" dirty="0" smtClean="0"/>
              <a:t> </a:t>
            </a:r>
            <a:r>
              <a:rPr lang="pl-PL" sz="1400" b="1" dirty="0" err="1" smtClean="0"/>
              <a:t>execution</a:t>
            </a:r>
            <a:r>
              <a:rPr lang="pl-PL" sz="1400" b="1" dirty="0" smtClean="0"/>
              <a:t> and </a:t>
            </a:r>
            <a:r>
              <a:rPr lang="pl-PL" sz="1400" b="1" dirty="0" err="1" smtClean="0"/>
              <a:t>result</a:t>
            </a:r>
            <a:r>
              <a:rPr lang="pl-PL" sz="1400" b="1" dirty="0" smtClean="0"/>
              <a:t> management </a:t>
            </a:r>
            <a:r>
              <a:rPr lang="pl-PL" sz="1400" dirty="0" smtClean="0"/>
              <a:t>of </a:t>
            </a:r>
            <a:r>
              <a:rPr lang="pl-PL" sz="1400" dirty="0" err="1" smtClean="0"/>
              <a:t>infrastructure</a:t>
            </a:r>
            <a:r>
              <a:rPr lang="pl-PL" sz="1400" dirty="0" smtClean="0"/>
              <a:t> independent </a:t>
            </a:r>
            <a:r>
              <a:rPr lang="pl-PL" sz="1400" dirty="0" err="1" smtClean="0"/>
              <a:t>experiments</a:t>
            </a:r>
            <a:endParaRPr lang="pl-PL" sz="1400" dirty="0" smtClean="0"/>
          </a:p>
          <a:p>
            <a:r>
              <a:rPr lang="pl-PL" sz="1400" b="1" dirty="0" err="1" smtClean="0"/>
              <a:t>Experiment</a:t>
            </a:r>
            <a:r>
              <a:rPr lang="pl-PL" sz="1400" dirty="0" smtClean="0"/>
              <a:t> - </a:t>
            </a:r>
            <a:r>
              <a:rPr lang="en-GB" sz="1400" dirty="0" smtClean="0"/>
              <a:t>application composed of code fragments called </a:t>
            </a:r>
            <a:r>
              <a:rPr lang="en-GB" sz="1400" b="1" dirty="0" smtClean="0"/>
              <a:t>snippets</a:t>
            </a:r>
            <a:r>
              <a:rPr lang="en-GB" sz="1400" dirty="0" smtClean="0"/>
              <a:t>, expressed in</a:t>
            </a:r>
            <a:r>
              <a:rPr lang="pl-PL" sz="1400" dirty="0" smtClean="0"/>
              <a:t>:</a:t>
            </a:r>
          </a:p>
          <a:p>
            <a:pPr lvl="1"/>
            <a:r>
              <a:rPr lang="en-GB" sz="1400" dirty="0" smtClean="0"/>
              <a:t>general-purpose scripting programming language</a:t>
            </a:r>
            <a:r>
              <a:rPr lang="pl-PL" sz="1400" dirty="0" smtClean="0"/>
              <a:t>s(</a:t>
            </a:r>
            <a:r>
              <a:rPr lang="pl-PL" sz="1400" dirty="0" err="1" smtClean="0"/>
              <a:t>Bash</a:t>
            </a:r>
            <a:r>
              <a:rPr lang="pl-PL" sz="1400" dirty="0" smtClean="0"/>
              <a:t>, Ruby, Perl etc.)</a:t>
            </a:r>
          </a:p>
          <a:p>
            <a:pPr lvl="1"/>
            <a:r>
              <a:rPr lang="en-GB" sz="1400" dirty="0" smtClean="0"/>
              <a:t>domain-specific language</a:t>
            </a:r>
            <a:r>
              <a:rPr lang="pl-PL" sz="1400" dirty="0" smtClean="0"/>
              <a:t>s (CxA </a:t>
            </a:r>
            <a:r>
              <a:rPr lang="pl-PL" sz="1400" dirty="0" err="1" smtClean="0"/>
              <a:t>in</a:t>
            </a:r>
            <a:r>
              <a:rPr lang="pl-PL" sz="1400" dirty="0" smtClean="0"/>
              <a:t> MUSCLE, LAMMPS, </a:t>
            </a:r>
            <a:r>
              <a:rPr lang="pl-PL" sz="1400" dirty="0" err="1" smtClean="0"/>
              <a:t>Matlab</a:t>
            </a:r>
            <a:r>
              <a:rPr lang="pl-PL" sz="1400" dirty="0" smtClean="0"/>
              <a:t> etc)</a:t>
            </a:r>
          </a:p>
          <a:p>
            <a:r>
              <a:rPr lang="en-GB" sz="1400" dirty="0" smtClean="0"/>
              <a:t>Snippets are evaluated by respective programs called </a:t>
            </a:r>
            <a:r>
              <a:rPr lang="pl-PL" sz="1400" b="1" dirty="0" smtClean="0"/>
              <a:t>i</a:t>
            </a:r>
            <a:r>
              <a:rPr lang="en-GB" sz="1400" b="1" dirty="0" err="1" smtClean="0"/>
              <a:t>nterpreters</a:t>
            </a:r>
            <a:endParaRPr lang="pl-PL" sz="1400" b="1" dirty="0" smtClean="0"/>
          </a:p>
          <a:p>
            <a:r>
              <a:rPr lang="pl-PL" sz="1400" b="1" dirty="0" err="1" smtClean="0"/>
              <a:t>Executors</a:t>
            </a:r>
            <a:r>
              <a:rPr lang="pl-PL" sz="1400" dirty="0" smtClean="0"/>
              <a:t>- </a:t>
            </a:r>
            <a:r>
              <a:rPr lang="pl-PL" sz="1400" dirty="0" err="1" smtClean="0"/>
              <a:t>responsible</a:t>
            </a:r>
            <a:r>
              <a:rPr lang="pl-PL" sz="1400" dirty="0" smtClean="0"/>
              <a:t> for </a:t>
            </a:r>
            <a:r>
              <a:rPr lang="pl-PL" sz="1400" dirty="0" err="1" smtClean="0"/>
              <a:t>snippets</a:t>
            </a:r>
            <a:r>
              <a:rPr lang="en-US" sz="1400" dirty="0" smtClean="0"/>
              <a:t> </a:t>
            </a:r>
            <a:r>
              <a:rPr lang="pl-PL" sz="1400" dirty="0" err="1" smtClean="0"/>
              <a:t>execution</a:t>
            </a:r>
            <a:r>
              <a:rPr lang="pl-PL" sz="1400" dirty="0" smtClean="0"/>
              <a:t> on </a:t>
            </a:r>
            <a:r>
              <a:rPr lang="pl-PL" sz="1400" dirty="0" err="1" smtClean="0"/>
              <a:t>various</a:t>
            </a:r>
            <a:r>
              <a:rPr lang="en-US" sz="1400" dirty="0" smtClean="0"/>
              <a:t> c</a:t>
            </a:r>
            <a:r>
              <a:rPr lang="pl-PL" sz="1400" dirty="0" err="1" smtClean="0"/>
              <a:t>omputational</a:t>
            </a:r>
            <a:r>
              <a:rPr lang="pl-PL" sz="1400" dirty="0" smtClean="0"/>
              <a:t> </a:t>
            </a:r>
            <a:r>
              <a:rPr lang="en-US" sz="1400" dirty="0" smtClean="0"/>
              <a:t>r</a:t>
            </a:r>
            <a:r>
              <a:rPr lang="pl-PL" sz="1400" dirty="0" err="1" smtClean="0"/>
              <a:t>esources</a:t>
            </a:r>
            <a:r>
              <a:rPr lang="pl-PL" sz="1400" dirty="0" smtClean="0"/>
              <a:t> –  </a:t>
            </a:r>
            <a:r>
              <a:rPr lang="pl-PL" sz="1400" dirty="0" err="1" smtClean="0"/>
              <a:t>servers</a:t>
            </a:r>
            <a:r>
              <a:rPr lang="pl-PL" sz="1400" dirty="0" smtClean="0"/>
              <a:t>, </a:t>
            </a:r>
            <a:r>
              <a:rPr lang="pl-PL" sz="1400" dirty="0" err="1" smtClean="0"/>
              <a:t>clusters</a:t>
            </a:r>
            <a:r>
              <a:rPr lang="pl-PL" sz="1400" dirty="0" smtClean="0"/>
              <a:t>, </a:t>
            </a:r>
            <a:r>
              <a:rPr lang="pl-PL" sz="1400" dirty="0" err="1" smtClean="0"/>
              <a:t>grid</a:t>
            </a:r>
            <a:r>
              <a:rPr lang="pl-PL" sz="1400" dirty="0" smtClean="0"/>
              <a:t> via</a:t>
            </a:r>
          </a:p>
          <a:p>
            <a:pPr lvl="1"/>
            <a:r>
              <a:rPr lang="pl-PL" sz="1400" dirty="0" err="1" smtClean="0"/>
              <a:t>direct</a:t>
            </a:r>
            <a:r>
              <a:rPr lang="pl-PL" sz="1400" dirty="0" smtClean="0"/>
              <a:t> SSH  on </a:t>
            </a:r>
            <a:r>
              <a:rPr lang="pl-PL" sz="1400" dirty="0" err="1" smtClean="0"/>
              <a:t>UserInterface</a:t>
            </a:r>
            <a:r>
              <a:rPr lang="pl-PL" sz="1400" dirty="0" smtClean="0"/>
              <a:t> (UI) </a:t>
            </a:r>
            <a:r>
              <a:rPr lang="pl-PL" sz="1400" dirty="0" err="1" smtClean="0"/>
              <a:t>machine</a:t>
            </a:r>
            <a:endParaRPr lang="pl-PL" sz="1400" dirty="0" smtClean="0"/>
          </a:p>
          <a:p>
            <a:pPr lvl="1"/>
            <a:r>
              <a:rPr lang="pl-PL" sz="1400" dirty="0" err="1" smtClean="0"/>
              <a:t>Interoperability</a:t>
            </a:r>
            <a:r>
              <a:rPr lang="en-US" sz="1400" dirty="0" smtClean="0"/>
              <a:t> </a:t>
            </a:r>
            <a:r>
              <a:rPr lang="pl-PL" sz="1400" dirty="0" err="1" smtClean="0"/>
              <a:t>layer</a:t>
            </a:r>
            <a:r>
              <a:rPr lang="pl-PL" sz="1400" dirty="0" smtClean="0"/>
              <a:t> (QCG, AHE)</a:t>
            </a:r>
          </a:p>
          <a:p>
            <a:r>
              <a:rPr lang="pl-PL" sz="1400" dirty="0" err="1" smtClean="0"/>
              <a:t>Each</a:t>
            </a:r>
            <a:r>
              <a:rPr lang="en-US" sz="1400" dirty="0" smtClean="0"/>
              <a:t> </a:t>
            </a:r>
            <a:r>
              <a:rPr lang="pl-PL" sz="1400" dirty="0" err="1" smtClean="0"/>
              <a:t>snippet</a:t>
            </a:r>
            <a:r>
              <a:rPr lang="pl-PL" sz="1400" dirty="0" smtClean="0"/>
              <a:t> of </a:t>
            </a:r>
            <a:r>
              <a:rPr lang="pl-PL" sz="1400" dirty="0" err="1" smtClean="0"/>
              <a:t>the</a:t>
            </a:r>
            <a:r>
              <a:rPr lang="pl-PL" sz="1400" dirty="0" smtClean="0"/>
              <a:t> same </a:t>
            </a:r>
            <a:r>
              <a:rPr lang="pl-PL" sz="1400" dirty="0" err="1" smtClean="0"/>
              <a:t>experiment</a:t>
            </a:r>
            <a:r>
              <a:rPr lang="en-US" sz="1400" dirty="0" smtClean="0"/>
              <a:t> </a:t>
            </a:r>
            <a:r>
              <a:rPr lang="pl-PL" sz="1400" dirty="0" err="1" smtClean="0"/>
              <a:t>can</a:t>
            </a:r>
            <a:r>
              <a:rPr lang="pl-PL" sz="1400" dirty="0" smtClean="0"/>
              <a:t> be </a:t>
            </a:r>
            <a:r>
              <a:rPr lang="pl-PL" sz="1400" dirty="0" err="1" smtClean="0"/>
              <a:t>executed</a:t>
            </a:r>
            <a:r>
              <a:rPr lang="pl-PL" sz="1400" dirty="0" smtClean="0"/>
              <a:t> on </a:t>
            </a:r>
            <a:r>
              <a:rPr lang="pl-PL" sz="1400" dirty="0" err="1" smtClean="0"/>
              <a:t>different</a:t>
            </a:r>
            <a:r>
              <a:rPr lang="en-US" sz="1400" dirty="0" smtClean="0"/>
              <a:t> </a:t>
            </a:r>
            <a:r>
              <a:rPr lang="pl-PL" sz="1400" dirty="0" err="1" smtClean="0"/>
              <a:t>resource</a:t>
            </a:r>
            <a:endParaRPr lang="pl-PL" sz="1400" dirty="0" smtClean="0"/>
          </a:p>
          <a:p>
            <a:endParaRPr lang="pl-PL" sz="1400" dirty="0" smtClean="0"/>
          </a:p>
          <a:p>
            <a:pPr>
              <a:buNone/>
            </a:pPr>
            <a:endParaRPr lang="pl-PL" sz="800" dirty="0" smtClean="0"/>
          </a:p>
          <a:p>
            <a:pPr>
              <a:buNone/>
            </a:pPr>
            <a:endParaRPr lang="en-US" sz="900" dirty="0" smtClean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66834" y="4184868"/>
            <a:ext cx="4786346" cy="19613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2023979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ytuł 7"/>
          <p:cNvSpPr>
            <a:spLocks noGrp="1"/>
          </p:cNvSpPr>
          <p:nvPr>
            <p:ph type="title"/>
          </p:nvPr>
        </p:nvSpPr>
        <p:spPr>
          <a:xfrm>
            <a:off x="620713" y="-170703"/>
            <a:ext cx="6118225" cy="1311275"/>
          </a:xfrm>
        </p:spPr>
        <p:txBody>
          <a:bodyPr/>
          <a:lstStyle/>
          <a:p>
            <a:r>
              <a:rPr lang="en-US" sz="4800" dirty="0" smtClean="0"/>
              <a:t>Provenance</a:t>
            </a:r>
            <a:endParaRPr lang="en-US" sz="4800" dirty="0"/>
          </a:p>
        </p:txBody>
      </p:sp>
      <p:pic>
        <p:nvPicPr>
          <p:cNvPr id="5" name="Symbol zastępczy zawartości 4" descr="provenance_arch2.pn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887506" y="3715337"/>
            <a:ext cx="7394081" cy="2237227"/>
          </a:xfrm>
        </p:spPr>
      </p:pic>
      <p:sp>
        <p:nvSpPr>
          <p:cNvPr id="9" name="Symbol zastępczy zawartości 8"/>
          <p:cNvSpPr>
            <a:spLocks noGrp="1"/>
          </p:cNvSpPr>
          <p:nvPr>
            <p:ph sz="half" idx="2"/>
          </p:nvPr>
        </p:nvSpPr>
        <p:spPr>
          <a:xfrm>
            <a:off x="591671" y="1341438"/>
            <a:ext cx="8093542" cy="2468562"/>
          </a:xfrm>
        </p:spPr>
        <p:txBody>
          <a:bodyPr/>
          <a:lstStyle/>
          <a:p>
            <a:r>
              <a:rPr lang="en-US" sz="2000" dirty="0" smtClean="0"/>
              <a:t>Experiment start, stop and snippet start/stop </a:t>
            </a:r>
            <a:r>
              <a:rPr lang="en-US" sz="2000" b="1" dirty="0" smtClean="0"/>
              <a:t>events tracked </a:t>
            </a:r>
          </a:p>
          <a:p>
            <a:r>
              <a:rPr lang="en-US" sz="2000" dirty="0" smtClean="0"/>
              <a:t>Provenance data stored in </a:t>
            </a:r>
            <a:r>
              <a:rPr lang="en-US" sz="2000" b="1" dirty="0" smtClean="0"/>
              <a:t>RDF database</a:t>
            </a:r>
            <a:r>
              <a:rPr lang="en-US" sz="2000" dirty="0" smtClean="0"/>
              <a:t>; OPMV-based ontology used </a:t>
            </a:r>
          </a:p>
          <a:p>
            <a:r>
              <a:rPr lang="en-US" sz="2000" dirty="0" smtClean="0"/>
              <a:t>Input/output files of snippets are copied and snapshots are created – </a:t>
            </a:r>
            <a:r>
              <a:rPr lang="en-US" sz="2000" b="1" dirty="0" smtClean="0"/>
              <a:t>experiment result history</a:t>
            </a:r>
            <a:r>
              <a:rPr lang="en-US" sz="2000" dirty="0" smtClean="0"/>
              <a:t> </a:t>
            </a:r>
          </a:p>
          <a:p>
            <a:r>
              <a:rPr lang="en-US" sz="2000" dirty="0" smtClean="0"/>
              <a:t>Provenance data browser – </a:t>
            </a:r>
            <a:r>
              <a:rPr lang="en-US" sz="2000" b="1" dirty="0" smtClean="0"/>
              <a:t>extensive querying capabilities</a:t>
            </a:r>
            <a:endParaRPr lang="en-US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 dirty="0" smtClean="0"/>
              <a:t>Tools usage by applications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idx="1"/>
          </p:nvPr>
        </p:nvSpPr>
        <p:spPr>
          <a:xfrm>
            <a:off x="295359" y="1511370"/>
            <a:ext cx="8228013" cy="3999305"/>
          </a:xfrm>
        </p:spPr>
        <p:txBody>
          <a:bodyPr/>
          <a:lstStyle/>
          <a:p>
            <a:r>
              <a:rPr lang="en-US" dirty="0" smtClean="0"/>
              <a:t>Blood flow (</a:t>
            </a:r>
            <a:r>
              <a:rPr lang="en-US" dirty="0" err="1" smtClean="0"/>
              <a:t>Instent</a:t>
            </a:r>
            <a:r>
              <a:rPr lang="en-US" dirty="0" smtClean="0"/>
              <a:t> </a:t>
            </a:r>
            <a:r>
              <a:rPr lang="en-US" dirty="0" err="1" smtClean="0"/>
              <a:t>Restenosis</a:t>
            </a:r>
            <a:r>
              <a:rPr lang="en-US" dirty="0" smtClean="0"/>
              <a:t> 3D)</a:t>
            </a:r>
          </a:p>
          <a:p>
            <a:r>
              <a:rPr lang="en-US" dirty="0" smtClean="0"/>
              <a:t>Hydrology (irrigation canals) </a:t>
            </a:r>
          </a:p>
          <a:p>
            <a:r>
              <a:rPr lang="en-US" dirty="0" smtClean="0"/>
              <a:t>Nanotechnology  (clay-polymer)</a:t>
            </a:r>
          </a:p>
          <a:p>
            <a:r>
              <a:rPr lang="en-US" dirty="0" smtClean="0"/>
              <a:t>Fusion</a:t>
            </a:r>
          </a:p>
          <a:p>
            <a:r>
              <a:rPr lang="en-US" dirty="0" smtClean="0"/>
              <a:t>Computational biology (gene-regulatory networks)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Efficiency Evaluation </a:t>
            </a:r>
          </a:p>
        </p:txBody>
      </p:sp>
      <p:sp>
        <p:nvSpPr>
          <p:cNvPr id="26627" name="Symbol zastępczy zawartości 2"/>
          <p:cNvSpPr>
            <a:spLocks noGrp="1"/>
          </p:cNvSpPr>
          <p:nvPr>
            <p:ph idx="1"/>
          </p:nvPr>
        </p:nvSpPr>
        <p:spPr>
          <a:xfrm>
            <a:off x="0" y="1281436"/>
            <a:ext cx="9144000" cy="5072063"/>
          </a:xfrm>
        </p:spPr>
        <p:txBody>
          <a:bodyPr/>
          <a:lstStyle/>
          <a:p>
            <a:r>
              <a:rPr lang="pl-PL" sz="1800" b="1" dirty="0" smtClean="0"/>
              <a:t>N</a:t>
            </a:r>
            <a:r>
              <a:rPr lang="en-US" sz="1800" b="1" dirty="0" smtClean="0"/>
              <a:t>umber of </a:t>
            </a:r>
            <a:r>
              <a:rPr lang="pl-PL" sz="1800" b="1" dirty="0" err="1" smtClean="0"/>
              <a:t>registered</a:t>
            </a:r>
            <a:r>
              <a:rPr lang="pl-PL" sz="1800" b="1" dirty="0" smtClean="0"/>
              <a:t> </a:t>
            </a:r>
            <a:r>
              <a:rPr lang="en-US" sz="1800" b="1" dirty="0" smtClean="0"/>
              <a:t>single-scale models</a:t>
            </a:r>
            <a:r>
              <a:rPr lang="pl-PL" sz="1800" dirty="0" smtClean="0"/>
              <a:t>:</a:t>
            </a:r>
            <a:r>
              <a:rPr lang="en-US" sz="1800" dirty="0" smtClean="0"/>
              <a:t>3</a:t>
            </a:r>
            <a:r>
              <a:rPr lang="pl-PL" sz="1800" dirty="0" smtClean="0"/>
              <a:t>0</a:t>
            </a:r>
            <a:r>
              <a:rPr lang="en-US" sz="1800" dirty="0" smtClean="0"/>
              <a:t> single-scale models, 33 mappers and two filters already registered in models registry (</a:t>
            </a:r>
            <a:r>
              <a:rPr lang="en-US" sz="1800" dirty="0" err="1" smtClean="0"/>
              <a:t>MaMe</a:t>
            </a:r>
            <a:r>
              <a:rPr lang="en-US" sz="1800" dirty="0" smtClean="0"/>
              <a:t>) coming from almost all MAPPER applications as well as test application </a:t>
            </a:r>
            <a:r>
              <a:rPr lang="pl-PL" sz="1800" dirty="0"/>
              <a:t> </a:t>
            </a:r>
            <a:r>
              <a:rPr lang="pl-PL" sz="1800" dirty="0" smtClean="0"/>
              <a:t/>
            </a:r>
            <a:br>
              <a:rPr lang="pl-PL" sz="1800" dirty="0" smtClean="0"/>
            </a:br>
            <a:r>
              <a:rPr lang="en-US" sz="1800" dirty="0" smtClean="0"/>
              <a:t>(see </a:t>
            </a:r>
            <a:r>
              <a:rPr lang="en-US" sz="1800" dirty="0" smtClean="0">
                <a:hlinkClick r:id="rId2"/>
              </a:rPr>
              <a:t>http://gs2.mapper-project.eu/mame</a:t>
            </a:r>
            <a:r>
              <a:rPr lang="en-US" sz="1800" dirty="0" smtClean="0"/>
              <a:t>)</a:t>
            </a:r>
            <a:endParaRPr lang="pl-PL" sz="1800" dirty="0" smtClean="0"/>
          </a:p>
          <a:p>
            <a:r>
              <a:rPr lang="pl-PL" sz="1800" b="1" dirty="0" err="1" smtClean="0"/>
              <a:t>Successful</a:t>
            </a:r>
            <a:r>
              <a:rPr lang="pl-PL" sz="1800" b="1" dirty="0" smtClean="0"/>
              <a:t> </a:t>
            </a:r>
            <a:r>
              <a:rPr lang="en-US" sz="1800" b="1" dirty="0" smtClean="0"/>
              <a:t>tutorial</a:t>
            </a:r>
            <a:r>
              <a:rPr lang="pl-PL" sz="1800" b="1" dirty="0" smtClean="0"/>
              <a:t> on MAPPER </a:t>
            </a:r>
            <a:r>
              <a:rPr lang="pl-PL" sz="1800" b="1" dirty="0" err="1" smtClean="0"/>
              <a:t>seasonal</a:t>
            </a:r>
            <a:r>
              <a:rPr lang="pl-PL" sz="1800" b="1" dirty="0" smtClean="0"/>
              <a:t> </a:t>
            </a:r>
            <a:r>
              <a:rPr lang="pl-PL" sz="1800" b="1" dirty="0" err="1" smtClean="0"/>
              <a:t>school</a:t>
            </a:r>
            <a:r>
              <a:rPr lang="pl-PL" sz="1800" b="1" dirty="0" smtClean="0"/>
              <a:t> </a:t>
            </a:r>
            <a:r>
              <a:rPr lang="en-US" sz="1800" b="1" dirty="0" smtClean="0"/>
              <a:t> </a:t>
            </a:r>
            <a:r>
              <a:rPr lang="en-US" sz="1800" dirty="0" smtClean="0"/>
              <a:t>available on http://www.mapper-project.eu/web/guest/mad-mame-ew</a:t>
            </a:r>
          </a:p>
          <a:p>
            <a:r>
              <a:rPr lang="pl-PL" sz="1800" b="1" dirty="0" smtClean="0"/>
              <a:t>N</a:t>
            </a:r>
            <a:r>
              <a:rPr lang="en-GB" sz="1800" b="1" dirty="0" err="1" smtClean="0"/>
              <a:t>ew</a:t>
            </a:r>
            <a:r>
              <a:rPr lang="en-GB" sz="1800" b="1" dirty="0" smtClean="0"/>
              <a:t> scientific results from applications created by</a:t>
            </a:r>
            <a:r>
              <a:rPr lang="pl-PL" sz="1800" b="1" dirty="0" smtClean="0"/>
              <a:t> the </a:t>
            </a:r>
            <a:r>
              <a:rPr lang="en-GB" sz="1800" b="1" dirty="0" smtClean="0"/>
              <a:t>tools</a:t>
            </a:r>
            <a:r>
              <a:rPr lang="pl-PL" sz="1800" dirty="0" smtClean="0"/>
              <a:t>:</a:t>
            </a:r>
          </a:p>
          <a:p>
            <a:pPr lvl="1"/>
            <a:r>
              <a:rPr lang="en-US" sz="1200" dirty="0"/>
              <a:t>M. Ben </a:t>
            </a:r>
            <a:r>
              <a:rPr lang="en-US" sz="1200" dirty="0" err="1" smtClean="0"/>
              <a:t>Belgacem</a:t>
            </a:r>
            <a:r>
              <a:rPr lang="pl-PL" sz="1200" dirty="0" smtClean="0"/>
              <a:t> </a:t>
            </a:r>
            <a:r>
              <a:rPr lang="pl-PL" sz="1200" dirty="0"/>
              <a:t>e</a:t>
            </a:r>
            <a:r>
              <a:rPr lang="pl-PL" sz="1200" dirty="0" smtClean="0"/>
              <a:t>t al. </a:t>
            </a:r>
            <a:r>
              <a:rPr lang="en-US" sz="1200" dirty="0" smtClean="0"/>
              <a:t>"Coupling </a:t>
            </a:r>
            <a:r>
              <a:rPr lang="en-US" sz="1200" dirty="0"/>
              <a:t>method for building a network of irrigation canals on distributed computing environment" to be published in Proceedings of 10th International Conference on Cellular Automata for Research and Industry, ACRI 2012, </a:t>
            </a:r>
            <a:r>
              <a:rPr lang="en-US" sz="1200" dirty="0" err="1"/>
              <a:t>Santorini</a:t>
            </a:r>
            <a:r>
              <a:rPr lang="en-US" sz="1200" dirty="0"/>
              <a:t> Island, Greece, September 24-27, 2012. Series: Lecture Notes in Computer Science, Vol. </a:t>
            </a:r>
            <a:r>
              <a:rPr lang="en-US" sz="1200" dirty="0" smtClean="0"/>
              <a:t>7495</a:t>
            </a:r>
            <a:endParaRPr lang="pl-PL" sz="1200" dirty="0" smtClean="0"/>
          </a:p>
          <a:p>
            <a:pPr lvl="1"/>
            <a:r>
              <a:rPr lang="pl-PL" sz="1200" dirty="0" err="1"/>
              <a:t>Joris</a:t>
            </a:r>
            <a:r>
              <a:rPr lang="pl-PL" sz="1200" dirty="0"/>
              <a:t> </a:t>
            </a:r>
            <a:r>
              <a:rPr lang="pl-PL" sz="1200" dirty="0" err="1" smtClean="0"/>
              <a:t>Borgdorff</a:t>
            </a:r>
            <a:r>
              <a:rPr lang="pl-PL" sz="1200" dirty="0"/>
              <a:t> </a:t>
            </a:r>
            <a:r>
              <a:rPr lang="pl-PL" sz="1200" dirty="0" smtClean="0"/>
              <a:t>et al.: </a:t>
            </a:r>
            <a:r>
              <a:rPr lang="pl-PL" sz="1200" dirty="0"/>
              <a:t>A Distributed </a:t>
            </a:r>
            <a:r>
              <a:rPr lang="pl-PL" sz="1200" dirty="0" err="1"/>
              <a:t>Multiscale</a:t>
            </a:r>
            <a:r>
              <a:rPr lang="pl-PL" sz="1200" dirty="0"/>
              <a:t> </a:t>
            </a:r>
            <a:r>
              <a:rPr lang="pl-PL" sz="1200" dirty="0" err="1"/>
              <a:t>Computation</a:t>
            </a:r>
            <a:r>
              <a:rPr lang="pl-PL" sz="1200" dirty="0"/>
              <a:t> of a </a:t>
            </a:r>
            <a:r>
              <a:rPr lang="pl-PL" sz="1200" dirty="0" err="1"/>
              <a:t>Tightly</a:t>
            </a:r>
            <a:r>
              <a:rPr lang="pl-PL" sz="1200" dirty="0"/>
              <a:t> </a:t>
            </a:r>
            <a:r>
              <a:rPr lang="pl-PL" sz="1200" dirty="0" err="1"/>
              <a:t>Coupled</a:t>
            </a:r>
            <a:r>
              <a:rPr lang="pl-PL" sz="1200" dirty="0"/>
              <a:t> Model Using the </a:t>
            </a:r>
            <a:r>
              <a:rPr lang="pl-PL" sz="1200" dirty="0" err="1"/>
              <a:t>Multiscale</a:t>
            </a:r>
            <a:r>
              <a:rPr lang="pl-PL" sz="1200" dirty="0"/>
              <a:t> </a:t>
            </a:r>
            <a:r>
              <a:rPr lang="pl-PL" sz="1200" dirty="0" err="1"/>
              <a:t>Modeling</a:t>
            </a:r>
            <a:r>
              <a:rPr lang="pl-PL" sz="1200" dirty="0"/>
              <a:t> Language. </a:t>
            </a:r>
            <a:r>
              <a:rPr lang="pl-PL" sz="1200" dirty="0" err="1"/>
              <a:t>Procedia</a:t>
            </a:r>
            <a:r>
              <a:rPr lang="pl-PL" sz="1200" dirty="0"/>
              <a:t> CS 9: 596-605 (2012) </a:t>
            </a:r>
            <a:endParaRPr lang="pl-PL" sz="1200" dirty="0" smtClean="0"/>
          </a:p>
          <a:p>
            <a:pPr lvl="1"/>
            <a:r>
              <a:rPr lang="pl-PL" sz="1200" dirty="0"/>
              <a:t>D. </a:t>
            </a:r>
            <a:r>
              <a:rPr lang="pl-PL" sz="1200" dirty="0" err="1" smtClean="0"/>
              <a:t>Groen</a:t>
            </a:r>
            <a:r>
              <a:rPr lang="pl-PL" sz="1200" dirty="0" smtClean="0"/>
              <a:t> et al.: </a:t>
            </a:r>
            <a:r>
              <a:rPr lang="pl-PL" sz="1200" dirty="0"/>
              <a:t>A Distributed </a:t>
            </a:r>
            <a:r>
              <a:rPr lang="pl-PL" sz="1200" dirty="0" err="1"/>
              <a:t>Infrastructure</a:t>
            </a:r>
            <a:r>
              <a:rPr lang="pl-PL" sz="1200" dirty="0"/>
              <a:t> for </a:t>
            </a:r>
            <a:r>
              <a:rPr lang="pl-PL" sz="1200" dirty="0" err="1"/>
              <a:t>Multiscale</a:t>
            </a:r>
            <a:r>
              <a:rPr lang="pl-PL" sz="1200" dirty="0"/>
              <a:t> </a:t>
            </a:r>
            <a:r>
              <a:rPr lang="pl-PL" sz="1200" dirty="0" err="1"/>
              <a:t>Biomedical</a:t>
            </a:r>
            <a:r>
              <a:rPr lang="pl-PL" sz="1200" dirty="0"/>
              <a:t> </a:t>
            </a:r>
            <a:r>
              <a:rPr lang="pl-PL" sz="1200" dirty="0" err="1"/>
              <a:t>Simulations</a:t>
            </a:r>
            <a:r>
              <a:rPr lang="pl-PL" sz="1200" dirty="0"/>
              <a:t>, </a:t>
            </a:r>
            <a:r>
              <a:rPr lang="pl-PL" sz="1200" dirty="0" err="1"/>
              <a:t>accepted</a:t>
            </a:r>
            <a:r>
              <a:rPr lang="pl-PL" sz="1200" dirty="0"/>
              <a:t> by the Virtual </a:t>
            </a:r>
            <a:r>
              <a:rPr lang="pl-PL" sz="1200" dirty="0" err="1"/>
              <a:t>Physiological</a:t>
            </a:r>
            <a:r>
              <a:rPr lang="pl-PL" sz="1200" dirty="0"/>
              <a:t> Human Conference 2012. </a:t>
            </a:r>
            <a:endParaRPr lang="pl-PL" sz="1200" dirty="0" smtClean="0"/>
          </a:p>
          <a:p>
            <a:pPr lvl="1"/>
            <a:r>
              <a:rPr lang="en-US" sz="1200" dirty="0"/>
              <a:t>J. </a:t>
            </a:r>
            <a:r>
              <a:rPr lang="en-US" sz="1200" dirty="0" err="1" smtClean="0"/>
              <a:t>Suter</a:t>
            </a:r>
            <a:r>
              <a:rPr lang="pl-PL" sz="1200" dirty="0"/>
              <a:t> </a:t>
            </a:r>
            <a:r>
              <a:rPr lang="pl-PL" sz="1200" dirty="0" smtClean="0"/>
              <a:t>et al.</a:t>
            </a:r>
            <a:r>
              <a:rPr lang="en-US" sz="1200" dirty="0" smtClean="0"/>
              <a:t>: </a:t>
            </a:r>
            <a:r>
              <a:rPr lang="en-US" sz="1200" dirty="0"/>
              <a:t>Distributed </a:t>
            </a:r>
            <a:r>
              <a:rPr lang="en-US" sz="1200" dirty="0" err="1"/>
              <a:t>Multiscale</a:t>
            </a:r>
            <a:r>
              <a:rPr lang="en-US" sz="1200" dirty="0"/>
              <a:t> Simulations of Clay-Polymer </a:t>
            </a:r>
            <a:r>
              <a:rPr lang="en-US" sz="1200" dirty="0" err="1"/>
              <a:t>Nanocomposites</a:t>
            </a:r>
            <a:r>
              <a:rPr lang="en-US" sz="1200" dirty="0"/>
              <a:t>, Materials Research Symposium, San Francisco, United States of America, April 2012</a:t>
            </a:r>
            <a:r>
              <a:rPr lang="en-US" sz="1200" dirty="0" smtClean="0"/>
              <a:t>.</a:t>
            </a:r>
            <a:endParaRPr lang="pl-PL" sz="1200" dirty="0" smtClean="0"/>
          </a:p>
          <a:p>
            <a:pPr lvl="1"/>
            <a:r>
              <a:rPr lang="pl-PL" sz="1200" dirty="0"/>
              <a:t>Katarzyna </a:t>
            </a:r>
            <a:r>
              <a:rPr lang="pl-PL" sz="1200" dirty="0" smtClean="0"/>
              <a:t>Rycerz</a:t>
            </a:r>
            <a:r>
              <a:rPr lang="pl-PL" sz="1200" dirty="0"/>
              <a:t> </a:t>
            </a:r>
            <a:r>
              <a:rPr lang="pl-PL" sz="1200" dirty="0" err="1" smtClean="0"/>
              <a:t>at</a:t>
            </a:r>
            <a:r>
              <a:rPr lang="pl-PL" sz="1200" dirty="0" smtClean="0"/>
              <a:t> al..: </a:t>
            </a:r>
            <a:r>
              <a:rPr lang="pl-PL" sz="1200" dirty="0" err="1"/>
              <a:t>An</a:t>
            </a:r>
            <a:r>
              <a:rPr lang="pl-PL" sz="1200" dirty="0"/>
              <a:t> Environment for Programming and </a:t>
            </a:r>
            <a:r>
              <a:rPr lang="pl-PL" sz="1200" dirty="0" err="1"/>
              <a:t>Execution</a:t>
            </a:r>
            <a:r>
              <a:rPr lang="pl-PL" sz="1200" dirty="0"/>
              <a:t> of </a:t>
            </a:r>
            <a:r>
              <a:rPr lang="pl-PL" sz="1200" dirty="0" err="1"/>
              <a:t>Multiscale</a:t>
            </a:r>
            <a:r>
              <a:rPr lang="pl-PL" sz="1200" dirty="0"/>
              <a:t> Applications </a:t>
            </a:r>
            <a:r>
              <a:rPr lang="pl-PL" sz="1200" dirty="0" err="1"/>
              <a:t>submitted</a:t>
            </a:r>
            <a:r>
              <a:rPr lang="pl-PL" sz="1200" dirty="0"/>
              <a:t> to TOMACS </a:t>
            </a:r>
            <a:r>
              <a:rPr lang="pl-PL" sz="1200" dirty="0" err="1"/>
              <a:t>journal</a:t>
            </a:r>
            <a:r>
              <a:rPr lang="pl-PL" sz="1200" dirty="0"/>
              <a:t> </a:t>
            </a:r>
            <a:r>
              <a:rPr lang="pl-PL" sz="1200" dirty="0" smtClean="0"/>
              <a:t>(in </a:t>
            </a:r>
            <a:r>
              <a:rPr lang="pl-PL" sz="1200" dirty="0" err="1" smtClean="0"/>
              <a:t>review</a:t>
            </a:r>
            <a:r>
              <a:rPr lang="pl-PL" sz="1200" dirty="0" smtClean="0"/>
              <a:t>).</a:t>
            </a:r>
          </a:p>
          <a:p>
            <a:pPr lvl="1"/>
            <a:endParaRPr lang="en-US" sz="12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User feedback</a:t>
            </a:r>
            <a:endParaRPr lang="en-US" sz="3200" dirty="0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4294967295"/>
          </p:nvPr>
        </p:nvSpPr>
        <p:spPr>
          <a:xfrm>
            <a:off x="467544" y="6453336"/>
            <a:ext cx="8208912" cy="268139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Mapper Project</a:t>
            </a:r>
            <a:endParaRPr lang="de-DE"/>
          </a:p>
        </p:txBody>
      </p:sp>
      <p:pic>
        <p:nvPicPr>
          <p:cNvPr id="2050" name="Obraz 2" descr="Opis: http://www.mapper-project.eu/c/wiki/get_page_attachment?p_l_id=10601&amp;nodeId=10532&amp;title=D8.3-evaluation+of+efficiency+%28task+8.5%29&amp;fileName=D8.3-evaluation+of+efficiency+%28task+8.5%29%2Fankieta-small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2714620"/>
            <a:ext cx="7565061" cy="33575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Content Placeholder 5"/>
          <p:cNvSpPr>
            <a:spLocks noGrp="1"/>
          </p:cNvSpPr>
          <p:nvPr>
            <p:ph idx="1"/>
          </p:nvPr>
        </p:nvSpPr>
        <p:spPr>
          <a:xfrm>
            <a:off x="214282" y="1214422"/>
            <a:ext cx="8786874" cy="4949743"/>
          </a:xfrm>
        </p:spPr>
        <p:txBody>
          <a:bodyPr>
            <a:normAutofit/>
          </a:bodyPr>
          <a:lstStyle/>
          <a:p>
            <a:r>
              <a:rPr lang="en-US" sz="2400" b="1" dirty="0" smtClean="0"/>
              <a:t>mean time required to train a new user to use the tools </a:t>
            </a:r>
            <a:r>
              <a:rPr lang="en-US" sz="2400" dirty="0" smtClean="0"/>
              <a:t>measured during Seasonal School:</a:t>
            </a:r>
          </a:p>
          <a:p>
            <a:pPr lvl="1"/>
            <a:r>
              <a:rPr lang="en-US" sz="2000" dirty="0" smtClean="0"/>
              <a:t>Most school participants learned tools </a:t>
            </a:r>
            <a:r>
              <a:rPr lang="en-US" sz="2000" dirty="0" err="1" smtClean="0"/>
              <a:t>tools</a:t>
            </a:r>
            <a:r>
              <a:rPr lang="en-US" sz="2000" dirty="0" smtClean="0"/>
              <a:t> basic  in 1.5h tutorial </a:t>
            </a:r>
          </a:p>
          <a:p>
            <a:endParaRPr lang="en-US" sz="2400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ytuł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l-PL" dirty="0" err="1" smtClean="0"/>
              <a:t>See</a:t>
            </a:r>
            <a:r>
              <a:rPr lang="pl-PL" dirty="0" smtClean="0"/>
              <a:t> </a:t>
            </a:r>
            <a:r>
              <a:rPr lang="pl-PL" dirty="0" err="1" smtClean="0"/>
              <a:t>also</a:t>
            </a:r>
            <a:r>
              <a:rPr lang="pl-PL" dirty="0" smtClean="0"/>
              <a:t>:</a:t>
            </a:r>
            <a:endParaRPr lang="pl-PL" dirty="0"/>
          </a:p>
        </p:txBody>
      </p:sp>
      <p:sp>
        <p:nvSpPr>
          <p:cNvPr id="7" name="Symbol zastępczy zawartości 6"/>
          <p:cNvSpPr>
            <a:spLocks noGrp="1"/>
          </p:cNvSpPr>
          <p:nvPr>
            <p:ph idx="1"/>
          </p:nvPr>
        </p:nvSpPr>
        <p:spPr>
          <a:xfrm>
            <a:off x="303451" y="1357622"/>
            <a:ext cx="8228013" cy="4678362"/>
          </a:xfrm>
        </p:spPr>
        <p:txBody>
          <a:bodyPr/>
          <a:lstStyle/>
          <a:p>
            <a:r>
              <a:rPr lang="pl-PL" sz="2000" dirty="0"/>
              <a:t>http://</a:t>
            </a:r>
            <a:r>
              <a:rPr lang="pl-PL" sz="2000" dirty="0" smtClean="0"/>
              <a:t>dice.cyfronet.pl</a:t>
            </a:r>
          </a:p>
          <a:p>
            <a:r>
              <a:rPr lang="pl-PL" sz="2000" dirty="0" smtClean="0"/>
              <a:t>http</a:t>
            </a:r>
            <a:r>
              <a:rPr lang="pl-PL" sz="2000" dirty="0"/>
              <a:t>://</a:t>
            </a:r>
            <a:r>
              <a:rPr lang="pl-PL" sz="2000" dirty="0" smtClean="0"/>
              <a:t>dice.cyfronet.pl/projects/details/Mapper</a:t>
            </a:r>
          </a:p>
          <a:p>
            <a:r>
              <a:rPr lang="pl-PL" sz="2000" dirty="0" smtClean="0"/>
              <a:t>E</a:t>
            </a:r>
            <a:r>
              <a:rPr lang="pl-PL" sz="2000" dirty="0"/>
              <a:t>. Ciepiela et al.:  </a:t>
            </a:r>
            <a:r>
              <a:rPr lang="pl-PL" sz="2000" dirty="0" err="1"/>
              <a:t>Exploratory</a:t>
            </a:r>
            <a:r>
              <a:rPr lang="pl-PL" sz="2000" dirty="0"/>
              <a:t> Programming in the Virtual </a:t>
            </a:r>
            <a:r>
              <a:rPr lang="pl-PL" sz="2000" dirty="0" err="1"/>
              <a:t>Laboratory</a:t>
            </a:r>
            <a:r>
              <a:rPr lang="pl-PL" sz="2000" dirty="0"/>
              <a:t>, </a:t>
            </a:r>
            <a:r>
              <a:rPr lang="pl-PL" sz="2000" dirty="0" err="1"/>
              <a:t>Proceedings</a:t>
            </a:r>
            <a:r>
              <a:rPr lang="pl-PL" sz="2000" dirty="0"/>
              <a:t> of the International </a:t>
            </a:r>
            <a:r>
              <a:rPr lang="pl-PL" sz="2000" dirty="0" err="1"/>
              <a:t>Multiconference</a:t>
            </a:r>
            <a:r>
              <a:rPr lang="pl-PL" sz="2000" dirty="0"/>
              <a:t> on </a:t>
            </a:r>
            <a:r>
              <a:rPr lang="pl-PL" sz="2000" dirty="0" err="1"/>
              <a:t>Computer</a:t>
            </a:r>
            <a:r>
              <a:rPr lang="pl-PL" sz="2000" dirty="0"/>
              <a:t> Science and Information Technology p. 621–628, 2010  </a:t>
            </a:r>
            <a:endParaRPr lang="pl-PL" sz="2000" dirty="0" smtClean="0"/>
          </a:p>
          <a:p>
            <a:r>
              <a:rPr lang="pl-PL" sz="2000" dirty="0" smtClean="0"/>
              <a:t>K</a:t>
            </a:r>
            <a:r>
              <a:rPr lang="pl-PL" sz="2000" dirty="0"/>
              <a:t>. Rycerz and M. Bubak: Component </a:t>
            </a:r>
            <a:r>
              <a:rPr lang="pl-PL" sz="2000" dirty="0" err="1"/>
              <a:t>Approach</a:t>
            </a:r>
            <a:r>
              <a:rPr lang="pl-PL" sz="2000" dirty="0"/>
              <a:t> to Distributed </a:t>
            </a:r>
            <a:r>
              <a:rPr lang="pl-PL" sz="2000" dirty="0" err="1"/>
              <a:t>Multiscale</a:t>
            </a:r>
            <a:r>
              <a:rPr lang="pl-PL" sz="2000" dirty="0"/>
              <a:t> </a:t>
            </a:r>
            <a:r>
              <a:rPr lang="pl-PL" sz="2000" dirty="0" err="1"/>
              <a:t>Simulations</a:t>
            </a:r>
            <a:r>
              <a:rPr lang="pl-PL" sz="2000" dirty="0"/>
              <a:t>, SIMULTECH 2011, </a:t>
            </a:r>
            <a:r>
              <a:rPr lang="pl-PL" sz="2000" dirty="0" err="1"/>
              <a:t>Noordwijkerhout</a:t>
            </a:r>
            <a:r>
              <a:rPr lang="pl-PL" sz="2000" dirty="0"/>
              <a:t>, pp. 122-127, The </a:t>
            </a:r>
            <a:r>
              <a:rPr lang="pl-PL" sz="2000" dirty="0" err="1"/>
              <a:t>Netherlands</a:t>
            </a:r>
            <a:r>
              <a:rPr lang="pl-PL" sz="2000" dirty="0"/>
              <a:t>, 29-31 </a:t>
            </a:r>
            <a:r>
              <a:rPr lang="pl-PL" sz="2000" dirty="0" err="1"/>
              <a:t>July</a:t>
            </a:r>
            <a:r>
              <a:rPr lang="pl-PL" sz="2000" dirty="0"/>
              <a:t>, </a:t>
            </a:r>
            <a:r>
              <a:rPr lang="pl-PL" sz="2000" dirty="0" smtClean="0"/>
              <a:t>2011</a:t>
            </a:r>
          </a:p>
          <a:p>
            <a:r>
              <a:rPr lang="pl-PL" sz="2000" dirty="0" smtClean="0"/>
              <a:t>K</a:t>
            </a:r>
            <a:r>
              <a:rPr lang="pl-PL" sz="2000" dirty="0"/>
              <a:t>. Rycerz et al.: </a:t>
            </a:r>
            <a:r>
              <a:rPr lang="pl-PL" sz="2000" dirty="0" err="1"/>
              <a:t>An</a:t>
            </a:r>
            <a:r>
              <a:rPr lang="pl-PL" sz="2000" dirty="0"/>
              <a:t> Environment for Programming and </a:t>
            </a:r>
            <a:r>
              <a:rPr lang="pl-PL" sz="2000" dirty="0" err="1"/>
              <a:t>Execution</a:t>
            </a:r>
            <a:r>
              <a:rPr lang="pl-PL" sz="2000" dirty="0"/>
              <a:t> of </a:t>
            </a:r>
            <a:r>
              <a:rPr lang="pl-PL" sz="2000" dirty="0" err="1"/>
              <a:t>Multiscale</a:t>
            </a:r>
            <a:r>
              <a:rPr lang="pl-PL" sz="2000" dirty="0"/>
              <a:t> Applications, ACM </a:t>
            </a:r>
            <a:r>
              <a:rPr lang="pl-PL" sz="2000" dirty="0" err="1"/>
              <a:t>Transactions</a:t>
            </a:r>
            <a:r>
              <a:rPr lang="pl-PL" sz="2000" dirty="0"/>
              <a:t> on </a:t>
            </a:r>
            <a:r>
              <a:rPr lang="pl-PL" sz="2000" dirty="0" err="1"/>
              <a:t>Modeling</a:t>
            </a:r>
            <a:r>
              <a:rPr lang="pl-PL" sz="2000" dirty="0"/>
              <a:t> and </a:t>
            </a:r>
            <a:r>
              <a:rPr lang="pl-PL" sz="2000" dirty="0" err="1"/>
              <a:t>Computer</a:t>
            </a:r>
            <a:r>
              <a:rPr lang="pl-PL" sz="2000" dirty="0"/>
              <a:t> </a:t>
            </a:r>
            <a:r>
              <a:rPr lang="pl-PL" sz="2000" dirty="0" err="1"/>
              <a:t>Simulation</a:t>
            </a:r>
            <a:r>
              <a:rPr lang="pl-PL" sz="2000" dirty="0"/>
              <a:t>, in  </a:t>
            </a:r>
            <a:r>
              <a:rPr lang="pl-PL" sz="2000" dirty="0" err="1"/>
              <a:t>review</a:t>
            </a:r>
            <a:r>
              <a:rPr lang="pl-PL" sz="2000" dirty="0"/>
              <a:t/>
            </a:r>
            <a:br>
              <a:rPr lang="pl-PL" sz="2000" dirty="0"/>
            </a:br>
            <a:endParaRPr lang="pl-PL" sz="2000" dirty="0"/>
          </a:p>
        </p:txBody>
      </p:sp>
      <p:sp>
        <p:nvSpPr>
          <p:cNvPr id="4" name="Symbol zastępczy stopki 3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Mapper Project</a:t>
            </a:r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642938" y="0"/>
            <a:ext cx="6192837" cy="1182688"/>
          </a:xfrm>
        </p:spPr>
        <p:txBody>
          <a:bodyPr/>
          <a:lstStyle/>
          <a:p>
            <a:pPr eaLnBrk="1" hangingPunct="1"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</a:pPr>
            <a:r>
              <a:rPr lang="de-DE" sz="3600" smtClean="0">
                <a:latin typeface="Arial" charset="0"/>
              </a:rPr>
              <a:t>Plan</a:t>
            </a:r>
          </a:p>
        </p:txBody>
      </p:sp>
      <p:sp>
        <p:nvSpPr>
          <p:cNvPr id="12291" name="Text Box 2"/>
          <p:cNvSpPr txBox="1">
            <a:spLocks noChangeArrowheads="1"/>
          </p:cNvSpPr>
          <p:nvPr/>
        </p:nvSpPr>
        <p:spPr bwMode="auto">
          <a:xfrm>
            <a:off x="457200" y="1371600"/>
            <a:ext cx="8229600" cy="46799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 marL="287338" indent="-287338" hangingPunct="1">
              <a:lnSpc>
                <a:spcPct val="100000"/>
              </a:lnSpc>
              <a:buClr>
                <a:schemeClr val="tx1"/>
              </a:buClr>
              <a:buFont typeface="Arial" charset="0"/>
              <a:buChar char="•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US" sz="3600" dirty="0" smtClean="0">
                <a:solidFill>
                  <a:srgbClr val="000000"/>
                </a:solidFill>
                <a:latin typeface="Calibri" pitchFamily="32" charset="0"/>
              </a:rPr>
              <a:t>Objectives and Requirements</a:t>
            </a:r>
          </a:p>
          <a:p>
            <a:pPr marL="287338" indent="-287338" hangingPunct="1">
              <a:lnSpc>
                <a:spcPct val="100000"/>
              </a:lnSpc>
              <a:buClr>
                <a:schemeClr val="tx1"/>
              </a:buClr>
              <a:buFont typeface="Arial" charset="0"/>
              <a:buChar char="•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US" sz="3600" dirty="0" smtClean="0">
                <a:solidFill>
                  <a:srgbClr val="000000"/>
                </a:solidFill>
                <a:latin typeface="Calibri" pitchFamily="32" charset="0"/>
              </a:rPr>
              <a:t>Overview </a:t>
            </a:r>
            <a:r>
              <a:rPr lang="en-US" sz="3600" dirty="0" err="1" smtClean="0">
                <a:solidFill>
                  <a:srgbClr val="000000"/>
                </a:solidFill>
                <a:latin typeface="Calibri" pitchFamily="32" charset="0"/>
              </a:rPr>
              <a:t>Multiscale</a:t>
            </a:r>
            <a:r>
              <a:rPr lang="en-US" sz="3600" dirty="0" smtClean="0">
                <a:solidFill>
                  <a:srgbClr val="000000"/>
                </a:solidFill>
                <a:latin typeface="Calibri" pitchFamily="32" charset="0"/>
              </a:rPr>
              <a:t> Programming </a:t>
            </a:r>
            <a:r>
              <a:rPr lang="en-US" sz="3600" dirty="0">
                <a:solidFill>
                  <a:srgbClr val="000000"/>
                </a:solidFill>
                <a:latin typeface="Calibri" pitchFamily="32" charset="0"/>
              </a:rPr>
              <a:t>and Execution </a:t>
            </a:r>
            <a:r>
              <a:rPr lang="en-US" sz="3600" dirty="0" smtClean="0">
                <a:solidFill>
                  <a:srgbClr val="000000"/>
                </a:solidFill>
                <a:latin typeface="Calibri" pitchFamily="32" charset="0"/>
              </a:rPr>
              <a:t>Tools</a:t>
            </a:r>
            <a:endParaRPr lang="en-US" sz="3600" dirty="0">
              <a:solidFill>
                <a:srgbClr val="000000"/>
              </a:solidFill>
              <a:latin typeface="Calibri" pitchFamily="32" charset="0"/>
            </a:endParaRPr>
          </a:p>
          <a:p>
            <a:pPr marL="287338" indent="-287338" hangingPunct="1">
              <a:lnSpc>
                <a:spcPct val="100000"/>
              </a:lnSpc>
              <a:buClrTx/>
              <a:buFont typeface="Arial" charset="0"/>
              <a:buChar char="•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US" sz="3600" dirty="0" smtClean="0">
                <a:solidFill>
                  <a:srgbClr val="000000"/>
                </a:solidFill>
                <a:latin typeface="Calibri" pitchFamily="32" charset="0"/>
              </a:rPr>
              <a:t>Tools efficiency evaluation</a:t>
            </a:r>
          </a:p>
          <a:p>
            <a:pPr marL="287338" indent="-287338" hangingPunct="1">
              <a:lnSpc>
                <a:spcPct val="100000"/>
              </a:lnSpc>
              <a:buClrTx/>
              <a:buFont typeface="Arial" charset="0"/>
              <a:buChar char="•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US" sz="3600" dirty="0" smtClean="0">
                <a:solidFill>
                  <a:srgbClr val="000000"/>
                </a:solidFill>
              </a:rPr>
              <a:t>Short demo based on Irrigation Canal application (thanks to B. </a:t>
            </a:r>
            <a:r>
              <a:rPr lang="en-US" sz="3600" dirty="0" err="1" smtClean="0">
                <a:solidFill>
                  <a:srgbClr val="000000"/>
                </a:solidFill>
              </a:rPr>
              <a:t>Chopard</a:t>
            </a:r>
            <a:r>
              <a:rPr lang="en-US" sz="3600" dirty="0" smtClean="0">
                <a:solidFill>
                  <a:srgbClr val="000000"/>
                </a:solidFill>
              </a:rPr>
              <a:t> and M. Ben </a:t>
            </a:r>
            <a:r>
              <a:rPr lang="en-US" sz="3600" dirty="0" err="1" smtClean="0">
                <a:solidFill>
                  <a:srgbClr val="000000"/>
                </a:solidFill>
              </a:rPr>
              <a:t>Belgacem</a:t>
            </a:r>
            <a:r>
              <a:rPr lang="en-US" sz="3600" dirty="0" smtClean="0">
                <a:solidFill>
                  <a:srgbClr val="000000"/>
                </a:solidFill>
              </a:rPr>
              <a:t> from University of Geneva)</a:t>
            </a:r>
            <a:endParaRPr lang="en-US" sz="3600" dirty="0">
              <a:solidFill>
                <a:srgbClr val="000000"/>
              </a:solidFill>
              <a:latin typeface="Calibri" pitchFamily="32" charset="0"/>
            </a:endParaRPr>
          </a:p>
          <a:p>
            <a:pPr marL="287338" indent="-287338" hangingPunct="1">
              <a:lnSpc>
                <a:spcPct val="100000"/>
              </a:lnSpc>
              <a:buClrTx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endParaRPr lang="en-US" sz="2400" dirty="0">
              <a:solidFill>
                <a:srgbClr val="000000"/>
              </a:solidFill>
              <a:latin typeface="Calibri" pitchFamily="32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O</a:t>
            </a:r>
            <a:r>
              <a:rPr lang="en-US" smtClean="0"/>
              <a:t>bjectives</a:t>
            </a:r>
          </a:p>
        </p:txBody>
      </p:sp>
      <p:sp>
        <p:nvSpPr>
          <p:cNvPr id="13315" name="Symbol zastępczy zawartości 2"/>
          <p:cNvSpPr>
            <a:spLocks noGrp="1"/>
          </p:cNvSpPr>
          <p:nvPr>
            <p:ph idx="1"/>
          </p:nvPr>
        </p:nvSpPr>
        <p:spPr>
          <a:xfrm>
            <a:off x="0" y="1142440"/>
            <a:ext cx="4052047" cy="4678363"/>
          </a:xfrm>
        </p:spPr>
        <p:txBody>
          <a:bodyPr/>
          <a:lstStyle/>
          <a:p>
            <a:r>
              <a:rPr lang="en-US" sz="1600" dirty="0" smtClean="0"/>
              <a:t>Design and implement an environment for composing </a:t>
            </a:r>
            <a:r>
              <a:rPr lang="en-US" sz="1600" dirty="0" err="1" smtClean="0"/>
              <a:t>multiscale</a:t>
            </a:r>
            <a:r>
              <a:rPr lang="en-US" sz="1600" dirty="0" smtClean="0"/>
              <a:t> simulations from single scale models </a:t>
            </a:r>
            <a:endParaRPr lang="en-US" sz="2000" dirty="0" smtClean="0"/>
          </a:p>
          <a:p>
            <a:pPr lvl="1"/>
            <a:r>
              <a:rPr lang="en-US" sz="1600" dirty="0" smtClean="0"/>
              <a:t>encapsulated as scientific software components</a:t>
            </a:r>
          </a:p>
          <a:p>
            <a:pPr lvl="1"/>
            <a:r>
              <a:rPr lang="en-US" sz="1600" dirty="0" smtClean="0"/>
              <a:t>distributed in various European   e-Infrastructures </a:t>
            </a:r>
          </a:p>
          <a:p>
            <a:pPr lvl="1"/>
            <a:r>
              <a:rPr lang="en-US" sz="1600" dirty="0" smtClean="0"/>
              <a:t>supporting loosely coupled and tightly coupled paradigm  </a:t>
            </a:r>
          </a:p>
          <a:p>
            <a:r>
              <a:rPr lang="en-US" sz="1600" dirty="0" smtClean="0"/>
              <a:t>Support composition of simulation models:</a:t>
            </a:r>
          </a:p>
          <a:p>
            <a:pPr lvl="1"/>
            <a:r>
              <a:rPr lang="pl-PL" sz="1600" dirty="0" smtClean="0"/>
              <a:t>u</a:t>
            </a:r>
            <a:r>
              <a:rPr lang="en-US" sz="1600" dirty="0" smtClean="0"/>
              <a:t>sing scripting approach</a:t>
            </a:r>
          </a:p>
          <a:p>
            <a:pPr lvl="1"/>
            <a:r>
              <a:rPr lang="pl-PL" sz="1600" dirty="0" smtClean="0"/>
              <a:t>b</a:t>
            </a:r>
            <a:r>
              <a:rPr lang="en-US" sz="1600" dirty="0" smtClean="0"/>
              <a:t>y reusable “in-</a:t>
            </a:r>
            <a:r>
              <a:rPr lang="en-US" sz="1600" dirty="0" err="1" smtClean="0"/>
              <a:t>silico</a:t>
            </a:r>
            <a:r>
              <a:rPr lang="en-US" sz="1600" dirty="0" smtClean="0"/>
              <a:t>” experiments </a:t>
            </a:r>
          </a:p>
          <a:p>
            <a:r>
              <a:rPr lang="en-US" sz="1600" dirty="0" smtClean="0"/>
              <a:t>Allow interaction between software components from different e-Infrastructures in a hybrid way.</a:t>
            </a:r>
          </a:p>
          <a:p>
            <a:r>
              <a:rPr lang="en-US" sz="1600" dirty="0" smtClean="0"/>
              <a:t>Measure efficiency of the tools</a:t>
            </a:r>
          </a:p>
          <a:p>
            <a:endParaRPr lang="en-US" sz="1100" dirty="0" smtClean="0"/>
          </a:p>
        </p:txBody>
      </p:sp>
      <p:pic>
        <p:nvPicPr>
          <p:cNvPr id="13317" name="Symbol zastępczy zawartości 4" descr="overalldiagram_finaldraft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67902" y="1255058"/>
            <a:ext cx="4871403" cy="479044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13318" name="Prostokąt 5"/>
          <p:cNvSpPr>
            <a:spLocks noChangeArrowheads="1"/>
          </p:cNvSpPr>
          <p:nvPr/>
        </p:nvSpPr>
        <p:spPr bwMode="auto">
          <a:xfrm>
            <a:off x="3908612" y="2635623"/>
            <a:ext cx="5235388" cy="1335741"/>
          </a:xfrm>
          <a:prstGeom prst="rect">
            <a:avLst/>
          </a:prstGeom>
          <a:noFill/>
          <a:ln w="38100" algn="ctr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Requirements Analysis</a:t>
            </a:r>
            <a:endParaRPr lang="en-GB" smtClean="0"/>
          </a:p>
        </p:txBody>
      </p:sp>
      <p:sp>
        <p:nvSpPr>
          <p:cNvPr id="18435" name="Symbol zastępczy zawartości 2"/>
          <p:cNvSpPr>
            <a:spLocks noGrp="1"/>
          </p:cNvSpPr>
          <p:nvPr>
            <p:ph idx="1"/>
          </p:nvPr>
        </p:nvSpPr>
        <p:spPr>
          <a:xfrm>
            <a:off x="0" y="1143000"/>
            <a:ext cx="8858250" cy="4678363"/>
          </a:xfrm>
        </p:spPr>
        <p:txBody>
          <a:bodyPr/>
          <a:lstStyle/>
          <a:p>
            <a:r>
              <a:rPr lang="pl-PL" sz="2000" dirty="0" smtClean="0"/>
              <a:t>F</a:t>
            </a:r>
            <a:r>
              <a:rPr lang="en-GB" sz="2000" dirty="0" err="1" smtClean="0"/>
              <a:t>ocus</a:t>
            </a:r>
            <a:r>
              <a:rPr lang="en-GB" sz="2000" dirty="0" smtClean="0"/>
              <a:t> on </a:t>
            </a:r>
            <a:r>
              <a:rPr lang="en-GB" sz="2000" dirty="0" err="1" smtClean="0"/>
              <a:t>multiscale</a:t>
            </a:r>
            <a:r>
              <a:rPr lang="en-GB" sz="2000" dirty="0" smtClean="0"/>
              <a:t> applications that can be described as a set of connected, but independent  single scale modules</a:t>
            </a:r>
            <a:r>
              <a:rPr lang="pl-PL" sz="2000" dirty="0" smtClean="0"/>
              <a:t> and </a:t>
            </a:r>
            <a:r>
              <a:rPr lang="pl-PL" sz="2000" dirty="0" err="1" smtClean="0"/>
              <a:t>mappers</a:t>
            </a:r>
            <a:r>
              <a:rPr lang="pl-PL" sz="2000" dirty="0" smtClean="0"/>
              <a:t> </a:t>
            </a:r>
            <a:r>
              <a:rPr lang="en-US" sz="2000" dirty="0" smtClean="0"/>
              <a:t>(converters)</a:t>
            </a:r>
            <a:endParaRPr lang="pl-PL" sz="1400" dirty="0" smtClean="0"/>
          </a:p>
          <a:p>
            <a:r>
              <a:rPr lang="pl-PL" sz="2000" dirty="0" err="1" smtClean="0"/>
              <a:t>Support</a:t>
            </a:r>
            <a:r>
              <a:rPr lang="pl-PL" sz="2000" dirty="0" smtClean="0"/>
              <a:t> </a:t>
            </a:r>
            <a:r>
              <a:rPr lang="pl-PL" sz="2000" dirty="0" err="1" smtClean="0"/>
              <a:t>describing</a:t>
            </a:r>
            <a:r>
              <a:rPr lang="pl-PL" sz="2000" dirty="0" smtClean="0"/>
              <a:t> </a:t>
            </a:r>
            <a:r>
              <a:rPr lang="pl-PL" sz="2000" dirty="0" err="1" smtClean="0"/>
              <a:t>such</a:t>
            </a:r>
            <a:r>
              <a:rPr lang="pl-PL" sz="2000" dirty="0" smtClean="0"/>
              <a:t> </a:t>
            </a:r>
            <a:r>
              <a:rPr lang="pl-PL" sz="2000" dirty="0" err="1" smtClean="0"/>
              <a:t>applications</a:t>
            </a:r>
            <a:r>
              <a:rPr lang="pl-PL" sz="2000" dirty="0" smtClean="0"/>
              <a:t> in uniform (</a:t>
            </a:r>
            <a:r>
              <a:rPr lang="pl-PL" sz="2000" dirty="0" err="1" smtClean="0"/>
              <a:t>standardized</a:t>
            </a:r>
            <a:r>
              <a:rPr lang="pl-PL" sz="2000" dirty="0" smtClean="0"/>
              <a:t>)</a:t>
            </a:r>
            <a:r>
              <a:rPr lang="en-US" sz="2000" dirty="0" smtClean="0"/>
              <a:t> way</a:t>
            </a:r>
            <a:r>
              <a:rPr lang="pl-PL" sz="2000" dirty="0" smtClean="0"/>
              <a:t> to:</a:t>
            </a:r>
          </a:p>
          <a:p>
            <a:pPr lvl="1"/>
            <a:r>
              <a:rPr lang="pl-PL" sz="1800" dirty="0" err="1" smtClean="0"/>
              <a:t>analyze</a:t>
            </a:r>
            <a:r>
              <a:rPr lang="pl-PL" sz="1800" dirty="0" smtClean="0"/>
              <a:t> </a:t>
            </a:r>
            <a:r>
              <a:rPr lang="pl-PL" sz="1800" dirty="0" err="1" smtClean="0"/>
              <a:t>application</a:t>
            </a:r>
            <a:r>
              <a:rPr lang="pl-PL" sz="1800" dirty="0" smtClean="0"/>
              <a:t> </a:t>
            </a:r>
            <a:r>
              <a:rPr lang="pl-PL" sz="1800" dirty="0" err="1" smtClean="0"/>
              <a:t>behavior</a:t>
            </a:r>
            <a:r>
              <a:rPr lang="pl-PL" sz="1800" dirty="0" smtClean="0"/>
              <a:t> </a:t>
            </a:r>
          </a:p>
          <a:p>
            <a:pPr lvl="1"/>
            <a:r>
              <a:rPr lang="pl-PL" sz="1800" dirty="0" err="1" smtClean="0"/>
              <a:t>support</a:t>
            </a:r>
            <a:r>
              <a:rPr lang="pl-PL" sz="1800" dirty="0" smtClean="0"/>
              <a:t> </a:t>
            </a:r>
            <a:r>
              <a:rPr lang="en-GB" sz="1800" dirty="0" smtClean="0"/>
              <a:t>switch</a:t>
            </a:r>
            <a:r>
              <a:rPr lang="pl-PL" sz="1800" dirty="0" err="1" smtClean="0"/>
              <a:t>ing</a:t>
            </a:r>
            <a:r>
              <a:rPr lang="en-GB" sz="1800" dirty="0" smtClean="0"/>
              <a:t> between different versions of the modules with the same</a:t>
            </a:r>
            <a:r>
              <a:rPr lang="pl-PL" sz="1800" dirty="0" smtClean="0"/>
              <a:t> </a:t>
            </a:r>
            <a:r>
              <a:rPr lang="pl-PL" sz="1800" dirty="0" err="1" smtClean="0"/>
              <a:t>scale</a:t>
            </a:r>
            <a:r>
              <a:rPr lang="pl-PL" sz="1800" dirty="0" smtClean="0"/>
              <a:t> and</a:t>
            </a:r>
            <a:r>
              <a:rPr lang="en-GB" sz="1800" dirty="0" smtClean="0"/>
              <a:t> functionality </a:t>
            </a:r>
            <a:endParaRPr lang="pl-PL" sz="1800" dirty="0" smtClean="0"/>
          </a:p>
          <a:p>
            <a:pPr lvl="1"/>
            <a:r>
              <a:rPr lang="pl-PL" sz="1800" dirty="0" err="1" smtClean="0"/>
              <a:t>support</a:t>
            </a:r>
            <a:r>
              <a:rPr lang="pl-PL" sz="1800" dirty="0" smtClean="0"/>
              <a:t>  </a:t>
            </a:r>
            <a:r>
              <a:rPr lang="pl-PL" sz="1800" dirty="0" err="1" smtClean="0"/>
              <a:t>building</a:t>
            </a:r>
            <a:r>
              <a:rPr lang="pl-PL" sz="1800" dirty="0" smtClean="0"/>
              <a:t> </a:t>
            </a:r>
            <a:r>
              <a:rPr lang="pl-PL" sz="1800" dirty="0" err="1" smtClean="0"/>
              <a:t>different</a:t>
            </a:r>
            <a:r>
              <a:rPr lang="pl-PL" sz="1800" dirty="0" smtClean="0"/>
              <a:t> </a:t>
            </a:r>
            <a:r>
              <a:rPr lang="pl-PL" sz="1800" dirty="0" err="1" smtClean="0"/>
              <a:t>multiscale</a:t>
            </a:r>
            <a:r>
              <a:rPr lang="pl-PL" sz="1800" dirty="0" smtClean="0"/>
              <a:t> </a:t>
            </a:r>
            <a:r>
              <a:rPr lang="pl-PL" sz="1800" dirty="0" err="1" smtClean="0"/>
              <a:t>applications</a:t>
            </a:r>
            <a:r>
              <a:rPr lang="pl-PL" sz="1800" dirty="0" smtClean="0"/>
              <a:t> from the same </a:t>
            </a:r>
            <a:r>
              <a:rPr lang="pl-PL" sz="1800" dirty="0" err="1" smtClean="0"/>
              <a:t>modules</a:t>
            </a:r>
            <a:r>
              <a:rPr lang="pl-PL" sz="1800" dirty="0" smtClean="0"/>
              <a:t> (</a:t>
            </a:r>
            <a:r>
              <a:rPr lang="pl-PL" sz="1800" dirty="0" err="1" smtClean="0"/>
              <a:t>reusability</a:t>
            </a:r>
            <a:r>
              <a:rPr lang="pl-PL" sz="1800" dirty="0" smtClean="0"/>
              <a:t>)</a:t>
            </a:r>
          </a:p>
          <a:p>
            <a:r>
              <a:rPr lang="pl-PL" sz="2000" dirty="0" err="1" smtClean="0"/>
              <a:t>Support</a:t>
            </a:r>
            <a:r>
              <a:rPr lang="pl-PL" sz="2000" dirty="0" smtClean="0"/>
              <a:t> </a:t>
            </a:r>
            <a:r>
              <a:rPr lang="en-GB" sz="2000" dirty="0" smtClean="0"/>
              <a:t>computationally intensive</a:t>
            </a:r>
            <a:r>
              <a:rPr lang="pl-PL" sz="2000" dirty="0" smtClean="0"/>
              <a:t>  </a:t>
            </a:r>
            <a:r>
              <a:rPr lang="pl-PL" sz="2000" dirty="0" err="1" smtClean="0"/>
              <a:t>simulation</a:t>
            </a:r>
            <a:r>
              <a:rPr lang="pl-PL" sz="2000" dirty="0" smtClean="0"/>
              <a:t> </a:t>
            </a:r>
            <a:r>
              <a:rPr lang="pl-PL" sz="2000" dirty="0" err="1" smtClean="0"/>
              <a:t>modules</a:t>
            </a:r>
            <a:r>
              <a:rPr lang="pl-PL" sz="2000" dirty="0" smtClean="0"/>
              <a:t> </a:t>
            </a:r>
          </a:p>
          <a:p>
            <a:pPr lvl="1"/>
            <a:r>
              <a:rPr lang="en-GB" sz="2000" dirty="0" err="1" smtClean="0"/>
              <a:t>requir</a:t>
            </a:r>
            <a:r>
              <a:rPr lang="pl-PL" sz="2000" dirty="0" err="1" smtClean="0"/>
              <a:t>ing</a:t>
            </a:r>
            <a:r>
              <a:rPr lang="en-GB" sz="2000" dirty="0" smtClean="0"/>
              <a:t> HPC</a:t>
            </a:r>
            <a:r>
              <a:rPr lang="pl-PL" sz="2000" dirty="0" smtClean="0"/>
              <a:t> and/</a:t>
            </a:r>
            <a:r>
              <a:rPr lang="pl-PL" sz="2000" dirty="0" err="1" smtClean="0"/>
              <a:t>or</a:t>
            </a:r>
            <a:r>
              <a:rPr lang="pl-PL" sz="2000" dirty="0" smtClean="0"/>
              <a:t> </a:t>
            </a:r>
            <a:r>
              <a:rPr lang="pl-PL" sz="2000" dirty="0" err="1" smtClean="0"/>
              <a:t>Grid</a:t>
            </a:r>
            <a:r>
              <a:rPr lang="en-GB" sz="2000" dirty="0" smtClean="0"/>
              <a:t> resources, </a:t>
            </a:r>
            <a:endParaRPr lang="pl-PL" sz="2000" dirty="0" smtClean="0"/>
          </a:p>
          <a:p>
            <a:pPr lvl="1"/>
            <a:r>
              <a:rPr lang="en-GB" sz="2000" dirty="0" smtClean="0"/>
              <a:t>often implemented as parallel programs</a:t>
            </a:r>
            <a:endParaRPr lang="pl-PL" sz="2000" dirty="0" smtClean="0"/>
          </a:p>
          <a:p>
            <a:r>
              <a:rPr lang="pl-PL" sz="2000" dirty="0" err="1" smtClean="0"/>
              <a:t>Support</a:t>
            </a:r>
            <a:r>
              <a:rPr lang="pl-PL" sz="2000" dirty="0" smtClean="0"/>
              <a:t> </a:t>
            </a:r>
            <a:r>
              <a:rPr lang="pl-PL" sz="2000" dirty="0" err="1" smtClean="0"/>
              <a:t>tight</a:t>
            </a:r>
            <a:r>
              <a:rPr lang="pl-PL" sz="2000" dirty="0" smtClean="0"/>
              <a:t> (with </a:t>
            </a:r>
            <a:r>
              <a:rPr lang="pl-PL" sz="2000" dirty="0" err="1" smtClean="0"/>
              <a:t>loop</a:t>
            </a:r>
            <a:r>
              <a:rPr lang="pl-PL" sz="2000" dirty="0" smtClean="0"/>
              <a:t>), </a:t>
            </a:r>
            <a:r>
              <a:rPr lang="pl-PL" sz="2000" dirty="0" err="1" smtClean="0"/>
              <a:t>loose</a:t>
            </a:r>
            <a:r>
              <a:rPr lang="pl-PL" sz="2000" dirty="0" smtClean="0"/>
              <a:t>  (</a:t>
            </a:r>
            <a:r>
              <a:rPr lang="pl-PL" sz="2000" dirty="0" err="1" smtClean="0"/>
              <a:t>without</a:t>
            </a:r>
            <a:r>
              <a:rPr lang="pl-PL" sz="2000" dirty="0" smtClean="0"/>
              <a:t> </a:t>
            </a:r>
            <a:r>
              <a:rPr lang="pl-PL" sz="2000" dirty="0" err="1" smtClean="0"/>
              <a:t>loop</a:t>
            </a:r>
            <a:r>
              <a:rPr lang="pl-PL" sz="2000" dirty="0" smtClean="0"/>
              <a:t>) </a:t>
            </a:r>
            <a:r>
              <a:rPr lang="pl-PL" sz="2000" dirty="0" err="1" smtClean="0"/>
              <a:t>or</a:t>
            </a:r>
            <a:r>
              <a:rPr lang="pl-PL" sz="2000" dirty="0" smtClean="0"/>
              <a:t> </a:t>
            </a:r>
            <a:r>
              <a:rPr lang="pl-PL" sz="2000" dirty="0" err="1" smtClean="0"/>
              <a:t>hybrid</a:t>
            </a:r>
            <a:r>
              <a:rPr lang="pl-PL" sz="2000" dirty="0" smtClean="0"/>
              <a:t> (</a:t>
            </a:r>
            <a:r>
              <a:rPr lang="pl-PL" sz="2000" dirty="0" err="1" smtClean="0"/>
              <a:t>both</a:t>
            </a:r>
            <a:r>
              <a:rPr lang="pl-PL" sz="2000" dirty="0" smtClean="0"/>
              <a:t>) </a:t>
            </a:r>
            <a:r>
              <a:rPr lang="pl-PL" sz="2000" dirty="0" err="1" smtClean="0"/>
              <a:t>connection</a:t>
            </a:r>
            <a:r>
              <a:rPr lang="pl-PL" sz="2000" dirty="0" smtClean="0"/>
              <a:t> </a:t>
            </a:r>
            <a:r>
              <a:rPr lang="pl-PL" sz="2000" dirty="0" err="1" smtClean="0"/>
              <a:t>modes</a:t>
            </a:r>
            <a:r>
              <a:rPr lang="pl-PL" sz="1800" dirty="0" smtClean="0"/>
              <a:t> </a:t>
            </a:r>
          </a:p>
          <a:p>
            <a:pPr lvl="1"/>
            <a:endParaRPr lang="en-GB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" y="-107950"/>
            <a:ext cx="6586538" cy="1311275"/>
          </a:xfrm>
        </p:spPr>
        <p:txBody>
          <a:bodyPr/>
          <a:lstStyle/>
          <a:p>
            <a:r>
              <a:rPr lang="pl-PL" sz="3200" dirty="0" err="1" smtClean="0"/>
              <a:t>Building</a:t>
            </a:r>
            <a:r>
              <a:rPr lang="pl-PL" sz="3200" dirty="0" smtClean="0"/>
              <a:t> and </a:t>
            </a:r>
            <a:r>
              <a:rPr lang="pl-PL" sz="3200" dirty="0" err="1" smtClean="0"/>
              <a:t>Executing</a:t>
            </a:r>
            <a:r>
              <a:rPr lang="en-US" sz="3200" dirty="0" smtClean="0"/>
              <a:t> </a:t>
            </a:r>
            <a:r>
              <a:rPr lang="pl-PL" sz="3200" dirty="0" err="1" smtClean="0"/>
              <a:t>M</a:t>
            </a:r>
            <a:r>
              <a:rPr lang="en-US" sz="3200" dirty="0" err="1" smtClean="0"/>
              <a:t>ultiscale</a:t>
            </a:r>
            <a:r>
              <a:rPr lang="en-US" sz="3200" dirty="0" smtClean="0"/>
              <a:t> </a:t>
            </a:r>
            <a:r>
              <a:rPr lang="pl-PL" sz="3200" dirty="0" smtClean="0"/>
              <a:t>A</a:t>
            </a:r>
            <a:r>
              <a:rPr lang="en-US" sz="3200" dirty="0" err="1" smtClean="0"/>
              <a:t>pplication</a:t>
            </a:r>
            <a:r>
              <a:rPr lang="en-US" sz="3200" dirty="0" smtClean="0"/>
              <a:t> </a:t>
            </a:r>
            <a:endParaRPr lang="pl-PL" sz="3200" dirty="0"/>
          </a:p>
        </p:txBody>
      </p:sp>
      <p:pic>
        <p:nvPicPr>
          <p:cNvPr id="7" name="Symbol zastępczy zawartości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953595" y="2010984"/>
            <a:ext cx="5863981" cy="3501002"/>
          </a:xfrm>
        </p:spPr>
      </p:pic>
      <p:sp>
        <p:nvSpPr>
          <p:cNvPr id="8" name="Symbol zastępczy zawartości 2"/>
          <p:cNvSpPr txBox="1">
            <a:spLocks/>
          </p:cNvSpPr>
          <p:nvPr/>
        </p:nvSpPr>
        <p:spPr bwMode="auto">
          <a:xfrm>
            <a:off x="0" y="1323161"/>
            <a:ext cx="2905042" cy="4567841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marL="342900" indent="-342900" algn="l" defTabSz="449263" rtl="0" eaLnBrk="0" fontAlgn="base" hangingPunct="0">
              <a:spcBef>
                <a:spcPts val="8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Char char="•"/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49263" rtl="0" eaLnBrk="0" fontAlgn="base" hangingPunct="0">
              <a:spcBef>
                <a:spcPts val="7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Char char="–"/>
              <a:defRPr sz="2800">
                <a:solidFill>
                  <a:srgbClr val="000000"/>
                </a:solidFill>
                <a:latin typeface="+mn-lt"/>
                <a:cs typeface="+mn-cs"/>
              </a:defRPr>
            </a:lvl2pPr>
            <a:lvl3pPr marL="1143000" indent="-228600" algn="l" defTabSz="449263" rtl="0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Char char="•"/>
              <a:defRPr sz="2400">
                <a:solidFill>
                  <a:srgbClr val="000000"/>
                </a:solidFill>
                <a:latin typeface="+mn-lt"/>
                <a:cs typeface="+mn-cs"/>
              </a:defRPr>
            </a:lvl3pPr>
            <a:lvl4pPr marL="1600200" indent="-228600" algn="l" defTabSz="449263" rtl="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Char char="–"/>
              <a:defRPr sz="2000">
                <a:solidFill>
                  <a:srgbClr val="000000"/>
                </a:solidFill>
                <a:latin typeface="+mn-lt"/>
                <a:cs typeface="+mn-cs"/>
              </a:defRPr>
            </a:lvl4pPr>
            <a:lvl5pPr marL="2057400" indent="-228600" algn="l" defTabSz="449263" rtl="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Char char="»"/>
              <a:defRPr sz="2000">
                <a:solidFill>
                  <a:srgbClr val="000000"/>
                </a:solidFill>
                <a:latin typeface="+mn-lt"/>
                <a:cs typeface="+mn-cs"/>
              </a:defRPr>
            </a:lvl5pPr>
            <a:lvl6pPr marL="2514600" indent="-228600" algn="l" defTabSz="449263" rtl="0" fontAlgn="base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000">
                <a:solidFill>
                  <a:srgbClr val="000000"/>
                </a:solidFill>
                <a:latin typeface="+mn-lt"/>
                <a:cs typeface="+mn-cs"/>
              </a:defRPr>
            </a:lvl6pPr>
            <a:lvl7pPr marL="2971800" indent="-228600" algn="l" defTabSz="449263" rtl="0" fontAlgn="base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000">
                <a:solidFill>
                  <a:srgbClr val="000000"/>
                </a:solidFill>
                <a:latin typeface="+mn-lt"/>
                <a:cs typeface="+mn-cs"/>
              </a:defRPr>
            </a:lvl7pPr>
            <a:lvl8pPr marL="3429000" indent="-228600" algn="l" defTabSz="449263" rtl="0" fontAlgn="base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000">
                <a:solidFill>
                  <a:srgbClr val="000000"/>
                </a:solidFill>
                <a:latin typeface="+mn-lt"/>
                <a:cs typeface="+mn-cs"/>
              </a:defRPr>
            </a:lvl8pPr>
            <a:lvl9pPr marL="3886200" indent="-228600" algn="l" defTabSz="449263" rtl="0" fontAlgn="base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000">
                <a:solidFill>
                  <a:srgbClr val="000000"/>
                </a:solidFill>
                <a:latin typeface="+mn-lt"/>
                <a:cs typeface="+mn-cs"/>
              </a:defRPr>
            </a:lvl9pPr>
          </a:lstStyle>
          <a:p>
            <a:r>
              <a:rPr lang="pl-PL" sz="2000" dirty="0" err="1" smtClean="0"/>
              <a:t>Process</a:t>
            </a:r>
            <a:r>
              <a:rPr lang="pl-PL" sz="2000" dirty="0" smtClean="0"/>
              <a:t> of </a:t>
            </a:r>
            <a:r>
              <a:rPr lang="pl-PL" sz="2000" dirty="0" err="1"/>
              <a:t>c</a:t>
            </a:r>
            <a:r>
              <a:rPr lang="pl-PL" sz="2000" dirty="0" err="1" smtClean="0"/>
              <a:t>onstructing</a:t>
            </a:r>
            <a:r>
              <a:rPr lang="pl-PL" sz="2000" dirty="0" smtClean="0"/>
              <a:t> </a:t>
            </a:r>
            <a:r>
              <a:rPr lang="pl-PL" sz="2000" dirty="0" err="1" smtClean="0"/>
              <a:t>multiscale</a:t>
            </a:r>
            <a:r>
              <a:rPr lang="pl-PL" sz="2000" dirty="0" smtClean="0"/>
              <a:t>  </a:t>
            </a:r>
            <a:r>
              <a:rPr lang="pl-PL" sz="2000" dirty="0" err="1" smtClean="0"/>
              <a:t>application</a:t>
            </a:r>
            <a:r>
              <a:rPr lang="pl-PL" sz="2000" dirty="0" smtClean="0"/>
              <a:t> </a:t>
            </a:r>
            <a:r>
              <a:rPr lang="pl-PL" sz="2000" dirty="0" err="1" smtClean="0"/>
              <a:t>consists</a:t>
            </a:r>
            <a:r>
              <a:rPr lang="pl-PL" sz="2000" dirty="0" smtClean="0"/>
              <a:t> of </a:t>
            </a:r>
            <a:r>
              <a:rPr lang="pl-PL" sz="2000" dirty="0" err="1" smtClean="0"/>
              <a:t>different</a:t>
            </a:r>
            <a:r>
              <a:rPr lang="pl-PL" sz="2000" dirty="0" smtClean="0"/>
              <a:t> </a:t>
            </a:r>
            <a:r>
              <a:rPr lang="pl-PL" sz="2000" dirty="0" err="1" smtClean="0"/>
              <a:t>steps</a:t>
            </a:r>
            <a:endParaRPr lang="pl-PL" sz="1800" dirty="0" smtClean="0"/>
          </a:p>
          <a:p>
            <a:r>
              <a:rPr lang="pl-PL" sz="2000" dirty="0" smtClean="0"/>
              <a:t>Most of </a:t>
            </a:r>
            <a:r>
              <a:rPr lang="pl-PL" sz="2000" dirty="0" err="1" smtClean="0"/>
              <a:t>these</a:t>
            </a:r>
            <a:r>
              <a:rPr lang="pl-PL" sz="2000" dirty="0" smtClean="0"/>
              <a:t> </a:t>
            </a:r>
            <a:r>
              <a:rPr lang="pl-PL" sz="2000" dirty="0" err="1" smtClean="0"/>
              <a:t>steps</a:t>
            </a:r>
            <a:r>
              <a:rPr lang="pl-PL" sz="2000" dirty="0" smtClean="0"/>
              <a:t> </a:t>
            </a:r>
            <a:r>
              <a:rPr lang="pl-PL" sz="2000" dirty="0" err="1" smtClean="0"/>
              <a:t>can</a:t>
            </a:r>
            <a:r>
              <a:rPr lang="pl-PL" sz="2000" dirty="0" smtClean="0"/>
              <a:t> be </a:t>
            </a:r>
            <a:r>
              <a:rPr lang="pl-PL" sz="2000" dirty="0" err="1" smtClean="0"/>
              <a:t>facilitated</a:t>
            </a:r>
            <a:r>
              <a:rPr lang="pl-PL" sz="2000" dirty="0" smtClean="0"/>
              <a:t> by:</a:t>
            </a:r>
          </a:p>
          <a:p>
            <a:pPr lvl="1"/>
            <a:r>
              <a:rPr lang="pl-PL" sz="1600" dirty="0" err="1"/>
              <a:t>c</a:t>
            </a:r>
            <a:r>
              <a:rPr lang="pl-PL" sz="1600" dirty="0" err="1" smtClean="0"/>
              <a:t>ommon</a:t>
            </a:r>
            <a:r>
              <a:rPr lang="pl-PL" sz="1600" dirty="0" smtClean="0"/>
              <a:t>  </a:t>
            </a:r>
            <a:r>
              <a:rPr lang="pl-PL" sz="1600" dirty="0" err="1" smtClean="0"/>
              <a:t>Multiscale</a:t>
            </a:r>
            <a:r>
              <a:rPr lang="pl-PL" sz="1600" dirty="0" smtClean="0"/>
              <a:t> </a:t>
            </a:r>
            <a:r>
              <a:rPr lang="pl-PL" sz="1600" dirty="0" err="1" smtClean="0"/>
              <a:t>Description</a:t>
            </a:r>
            <a:r>
              <a:rPr lang="pl-PL" sz="1600" dirty="0" smtClean="0"/>
              <a:t> Language (MML) - </a:t>
            </a:r>
            <a:r>
              <a:rPr lang="pl-PL" sz="1600" dirty="0" err="1" smtClean="0"/>
              <a:t>orange</a:t>
            </a:r>
            <a:endParaRPr lang="pl-PL" sz="1600" dirty="0" smtClean="0"/>
          </a:p>
          <a:p>
            <a:pPr lvl="1"/>
            <a:r>
              <a:rPr lang="pl-PL" sz="1600" dirty="0" err="1"/>
              <a:t>p</a:t>
            </a:r>
            <a:r>
              <a:rPr lang="pl-PL" sz="1600" dirty="0" err="1" smtClean="0"/>
              <a:t>rogramming</a:t>
            </a:r>
            <a:r>
              <a:rPr lang="pl-PL" sz="1600" dirty="0" smtClean="0"/>
              <a:t> and </a:t>
            </a:r>
            <a:r>
              <a:rPr lang="pl-PL" sz="1600" dirty="0" err="1" smtClean="0"/>
              <a:t>execution</a:t>
            </a:r>
            <a:r>
              <a:rPr lang="pl-PL" sz="1600" dirty="0" smtClean="0"/>
              <a:t> </a:t>
            </a:r>
            <a:r>
              <a:rPr lang="pl-PL" sz="1600" dirty="0" err="1" smtClean="0"/>
              <a:t>tools</a:t>
            </a:r>
            <a:r>
              <a:rPr lang="pl-PL" sz="1600" dirty="0" smtClean="0"/>
              <a:t> - </a:t>
            </a:r>
            <a:r>
              <a:rPr lang="pl-PL" sz="1600" dirty="0" err="1" smtClean="0"/>
              <a:t>blue</a:t>
            </a:r>
            <a:endParaRPr lang="pl-PL" sz="1600" dirty="0" smtClean="0"/>
          </a:p>
          <a:p>
            <a:pPr lvl="1"/>
            <a:r>
              <a:rPr lang="pl-PL" sz="1600" dirty="0"/>
              <a:t>s</a:t>
            </a:r>
            <a:r>
              <a:rPr lang="pl-PL" sz="1600" dirty="0" smtClean="0"/>
              <a:t>ervices </a:t>
            </a:r>
            <a:r>
              <a:rPr lang="pl-PL" sz="1600" dirty="0" err="1" smtClean="0"/>
              <a:t>accessing</a:t>
            </a:r>
            <a:r>
              <a:rPr lang="pl-PL" sz="1600" dirty="0" smtClean="0"/>
              <a:t> e-</a:t>
            </a:r>
            <a:r>
              <a:rPr lang="pl-PL" sz="1600" dirty="0" err="1" smtClean="0"/>
              <a:t>infrastructure</a:t>
            </a:r>
            <a:r>
              <a:rPr lang="pl-PL" sz="1600" dirty="0" smtClean="0"/>
              <a:t> - </a:t>
            </a:r>
            <a:r>
              <a:rPr lang="pl-PL" sz="1600" dirty="0" err="1" smtClean="0"/>
              <a:t>green</a:t>
            </a:r>
            <a:endParaRPr lang="en-US" sz="1400" dirty="0" smtClean="0"/>
          </a:p>
        </p:txBody>
      </p:sp>
      <p:cxnSp>
        <p:nvCxnSpPr>
          <p:cNvPr id="4" name="Łącznik prosty ze strzałką 3"/>
          <p:cNvCxnSpPr/>
          <p:nvPr/>
        </p:nvCxnSpPr>
        <p:spPr bwMode="auto">
          <a:xfrm flipV="1">
            <a:off x="6595009" y="2994053"/>
            <a:ext cx="1157161" cy="299406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xmlns="" val="3155382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z="3600" smtClean="0"/>
              <a:t>Overview of Tools  Architecture</a:t>
            </a:r>
            <a:endParaRPr lang="en-US" sz="3600" smtClean="0"/>
          </a:p>
        </p:txBody>
      </p:sp>
      <p:sp>
        <p:nvSpPr>
          <p:cNvPr id="5" name="Symbol zastępczy zawartości 2"/>
          <p:cNvSpPr>
            <a:spLocks noGrp="1"/>
          </p:cNvSpPr>
          <p:nvPr>
            <p:ph idx="1"/>
          </p:nvPr>
        </p:nvSpPr>
        <p:spPr>
          <a:xfrm>
            <a:off x="-1" y="1213878"/>
            <a:ext cx="2734235" cy="4678362"/>
          </a:xfrm>
        </p:spPr>
        <p:txBody>
          <a:bodyPr/>
          <a:lstStyle/>
          <a:p>
            <a:pPr marL="341313" indent="-341313" eaLnBrk="1" hangingPunct="1">
              <a:buClrTx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lang="en-US" sz="1400" b="1" dirty="0" smtClean="0"/>
              <a:t>MAPPER Memory </a:t>
            </a:r>
            <a:r>
              <a:rPr lang="pl-PL" sz="1400" b="1" dirty="0" smtClean="0"/>
              <a:t> (MaMe)    </a:t>
            </a:r>
            <a:r>
              <a:rPr lang="en-US" sz="1400" dirty="0" smtClean="0"/>
              <a:t>a semantics-aware  persistence store to record metadata about models and scales</a:t>
            </a:r>
            <a:endParaRPr lang="pl-PL" sz="1400" dirty="0" smtClean="0"/>
          </a:p>
          <a:p>
            <a:pPr marL="341313" indent="-341313" eaLnBrk="1" hangingPunct="1">
              <a:buClrTx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lang="en-US" sz="1400" b="1" dirty="0" smtClean="0"/>
              <a:t>Multiscale Application Designer (MAD)  </a:t>
            </a:r>
            <a:r>
              <a:rPr lang="pl-PL" sz="1400" b="1" dirty="0" smtClean="0"/>
              <a:t>             </a:t>
            </a:r>
            <a:r>
              <a:rPr lang="en-US" sz="1400" dirty="0" smtClean="0"/>
              <a:t>visual composition tool transforming high level </a:t>
            </a:r>
            <a:r>
              <a:rPr lang="pl-PL" sz="1400" dirty="0" smtClean="0"/>
              <a:t>MML </a:t>
            </a:r>
            <a:r>
              <a:rPr lang="en-US" sz="1400" dirty="0" smtClean="0"/>
              <a:t>description into executable experiment</a:t>
            </a:r>
            <a:endParaRPr lang="pl-PL" sz="1400" dirty="0" smtClean="0"/>
          </a:p>
          <a:p>
            <a:pPr marL="341313" indent="-341313" eaLnBrk="1" hangingPunct="1">
              <a:buClrTx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lang="en-US" sz="1400" b="1" dirty="0" smtClean="0"/>
              <a:t>GridSpace Experiment Workbench (EW) </a:t>
            </a:r>
            <a:r>
              <a:rPr lang="pl-PL" sz="1400" b="1" dirty="0" smtClean="0"/>
              <a:t>         </a:t>
            </a:r>
            <a:r>
              <a:rPr lang="en-US" sz="1400" dirty="0" smtClean="0"/>
              <a:t>execution and result management on e-infrastructures via interoperability layers</a:t>
            </a:r>
          </a:p>
          <a:p>
            <a:pPr marL="341313" indent="-341313" eaLnBrk="1" hangingPunct="1">
              <a:buClrTx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lang="en-US" sz="1400" b="1" dirty="0" smtClean="0"/>
              <a:t>Provenance – </a:t>
            </a:r>
            <a:r>
              <a:rPr lang="en-US" sz="1400" dirty="0" smtClean="0"/>
              <a:t>recording, storing and </a:t>
            </a:r>
            <a:r>
              <a:rPr lang="en-US" sz="1400" smtClean="0"/>
              <a:t>querying provenance </a:t>
            </a:r>
            <a:r>
              <a:rPr lang="en-US" sz="1400" dirty="0" smtClean="0"/>
              <a:t>of experiment results</a:t>
            </a:r>
          </a:p>
          <a:p>
            <a:pPr marL="341313" indent="-341313" eaLnBrk="1" hangingPunct="1">
              <a:buClrTx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endParaRPr lang="en-GB" sz="1400" dirty="0" smtClean="0"/>
          </a:p>
          <a:p>
            <a:pPr>
              <a:defRPr/>
            </a:pPr>
            <a:endParaRPr lang="en-US" sz="1050" dirty="0" smtClean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43200" y="1339128"/>
            <a:ext cx="6400800" cy="44431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err="1" smtClean="0"/>
              <a:t>Multiscale</a:t>
            </a:r>
            <a:r>
              <a:rPr lang="en-US" sz="3200" dirty="0" smtClean="0"/>
              <a:t> Modeling Language</a:t>
            </a:r>
          </a:p>
        </p:txBody>
      </p:sp>
      <p:sp>
        <p:nvSpPr>
          <p:cNvPr id="20483" name="Symbol zastępczy zawartości 2"/>
          <p:cNvSpPr>
            <a:spLocks noGrp="1"/>
          </p:cNvSpPr>
          <p:nvPr>
            <p:ph idx="1"/>
          </p:nvPr>
        </p:nvSpPr>
        <p:spPr>
          <a:xfrm>
            <a:off x="0" y="1322655"/>
            <a:ext cx="4499172" cy="5021501"/>
          </a:xfrm>
        </p:spPr>
        <p:txBody>
          <a:bodyPr/>
          <a:lstStyle/>
          <a:p>
            <a:r>
              <a:rPr lang="en-US" sz="1600" dirty="0" smtClean="0"/>
              <a:t>Uniformly describes </a:t>
            </a:r>
            <a:r>
              <a:rPr lang="en-US" sz="1600" dirty="0" err="1" smtClean="0"/>
              <a:t>multiscale</a:t>
            </a:r>
            <a:r>
              <a:rPr lang="en-US" sz="1600" dirty="0" smtClean="0"/>
              <a:t> models and their computational implementation on abstract level</a:t>
            </a:r>
          </a:p>
          <a:p>
            <a:r>
              <a:rPr lang="en-US" sz="1600" dirty="0" smtClean="0"/>
              <a:t>Two representations</a:t>
            </a:r>
            <a:r>
              <a:rPr lang="pl-PL" sz="1600" dirty="0" smtClean="0"/>
              <a:t>: </a:t>
            </a:r>
            <a:r>
              <a:rPr lang="en-US" sz="1600" dirty="0" smtClean="0"/>
              <a:t>graphical (</a:t>
            </a:r>
            <a:r>
              <a:rPr lang="en-US" sz="1600" dirty="0" err="1" smtClean="0"/>
              <a:t>gMML</a:t>
            </a:r>
            <a:r>
              <a:rPr lang="en-US" sz="1600" dirty="0" smtClean="0"/>
              <a:t>), textual (</a:t>
            </a:r>
            <a:r>
              <a:rPr lang="en-US" sz="1600" dirty="0" err="1" smtClean="0"/>
              <a:t>xMML</a:t>
            </a:r>
            <a:r>
              <a:rPr lang="en-US" sz="1600" dirty="0" smtClean="0"/>
              <a:t>)</a:t>
            </a:r>
          </a:p>
          <a:p>
            <a:r>
              <a:rPr lang="en-US" sz="1600" dirty="0" smtClean="0"/>
              <a:t> Includes description of</a:t>
            </a:r>
          </a:p>
          <a:p>
            <a:pPr lvl="1"/>
            <a:r>
              <a:rPr lang="en-US" sz="1600" dirty="0" smtClean="0"/>
              <a:t>scale </a:t>
            </a:r>
            <a:r>
              <a:rPr lang="en-US" sz="1600" dirty="0" err="1" smtClean="0"/>
              <a:t>submodules</a:t>
            </a:r>
            <a:endParaRPr lang="en-US" sz="1600" dirty="0" smtClean="0"/>
          </a:p>
          <a:p>
            <a:pPr lvl="1"/>
            <a:r>
              <a:rPr lang="en-US" sz="1600" dirty="0" err="1" smtClean="0"/>
              <a:t>scaleless</a:t>
            </a:r>
            <a:r>
              <a:rPr lang="en-US" sz="1600" dirty="0" smtClean="0"/>
              <a:t> </a:t>
            </a:r>
            <a:r>
              <a:rPr lang="en-US" sz="1600" dirty="0" err="1" smtClean="0"/>
              <a:t>submodules</a:t>
            </a:r>
            <a:r>
              <a:rPr lang="en-US" sz="1600" dirty="0" smtClean="0"/>
              <a:t> (so called </a:t>
            </a:r>
            <a:r>
              <a:rPr lang="en-US" sz="1600" dirty="0" err="1" smtClean="0"/>
              <a:t>mappers</a:t>
            </a:r>
            <a:r>
              <a:rPr lang="en-US" sz="1600" dirty="0" smtClean="0"/>
              <a:t> and filters)</a:t>
            </a:r>
          </a:p>
          <a:p>
            <a:pPr lvl="1"/>
            <a:r>
              <a:rPr lang="en-US" sz="1600" dirty="0" smtClean="0"/>
              <a:t>ports and their operators (for indicating type of connections between modules) </a:t>
            </a:r>
          </a:p>
          <a:p>
            <a:pPr lvl="1"/>
            <a:r>
              <a:rPr lang="en-US" sz="1600" dirty="0" smtClean="0"/>
              <a:t>coupling topology </a:t>
            </a:r>
          </a:p>
          <a:p>
            <a:pPr lvl="1"/>
            <a:r>
              <a:rPr lang="en-US" sz="1600" dirty="0" smtClean="0"/>
              <a:t>Implementation</a:t>
            </a:r>
          </a:p>
          <a:p>
            <a:r>
              <a:rPr lang="en-US" sz="1600" dirty="0" smtClean="0"/>
              <a:t>Developed by J. </a:t>
            </a:r>
            <a:r>
              <a:rPr lang="en-US" sz="1600" dirty="0" err="1" smtClean="0"/>
              <a:t>Borgdorff</a:t>
            </a:r>
            <a:r>
              <a:rPr lang="en-US" sz="1600" dirty="0" smtClean="0"/>
              <a:t> and A.G. Hoekstra (University of Amsterdam)</a:t>
            </a:r>
          </a:p>
        </p:txBody>
      </p:sp>
      <p:pic>
        <p:nvPicPr>
          <p:cNvPr id="20484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48150" y="4473575"/>
            <a:ext cx="4756150" cy="1500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Symbol zastępczy zawartości 7"/>
          <p:cNvSpPr txBox="1">
            <a:spLocks/>
          </p:cNvSpPr>
          <p:nvPr/>
        </p:nvSpPr>
        <p:spPr bwMode="auto">
          <a:xfrm>
            <a:off x="5594350" y="1182688"/>
            <a:ext cx="3286125" cy="214471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 marL="342900" indent="-342900" eaLnBrk="0">
              <a:spcAft>
                <a:spcPts val="600"/>
              </a:spcAft>
              <a:buFont typeface="Times New Roman" pitchFamily="18" charset="0"/>
              <a:buNone/>
              <a:defRPr/>
            </a:pPr>
            <a:r>
              <a:rPr lang="pl-PL" sz="1100" b="1" kern="0" dirty="0" err="1">
                <a:solidFill>
                  <a:srgbClr val="000000"/>
                </a:solidFill>
                <a:latin typeface="+mn-lt"/>
              </a:rPr>
              <a:t>Submodel</a:t>
            </a:r>
            <a:r>
              <a:rPr lang="pl-PL" sz="1100" b="1" kern="0" dirty="0">
                <a:solidFill>
                  <a:srgbClr val="000000"/>
                </a:solidFill>
                <a:latin typeface="+mn-lt"/>
              </a:rPr>
              <a:t> </a:t>
            </a:r>
            <a:r>
              <a:rPr lang="pl-PL" sz="1100" b="1" kern="0" dirty="0" err="1">
                <a:solidFill>
                  <a:srgbClr val="000000"/>
                </a:solidFill>
                <a:latin typeface="+mn-lt"/>
              </a:rPr>
              <a:t>execution</a:t>
            </a:r>
            <a:r>
              <a:rPr lang="pl-PL" sz="1100" b="1" kern="0" dirty="0">
                <a:solidFill>
                  <a:srgbClr val="000000"/>
                </a:solidFill>
                <a:latin typeface="+mn-lt"/>
              </a:rPr>
              <a:t> </a:t>
            </a:r>
            <a:r>
              <a:rPr lang="pl-PL" sz="1100" b="1" kern="0" dirty="0" err="1">
                <a:solidFill>
                  <a:srgbClr val="000000"/>
                </a:solidFill>
                <a:latin typeface="+mn-lt"/>
              </a:rPr>
              <a:t>loop</a:t>
            </a:r>
            <a:r>
              <a:rPr lang="pl-PL" sz="1100" b="1" kern="0" dirty="0">
                <a:solidFill>
                  <a:srgbClr val="000000"/>
                </a:solidFill>
                <a:latin typeface="+mn-lt"/>
              </a:rPr>
              <a:t> </a:t>
            </a:r>
            <a:r>
              <a:rPr lang="pl-PL" sz="1100" b="1" kern="0" dirty="0" err="1">
                <a:solidFill>
                  <a:srgbClr val="000000"/>
                </a:solidFill>
                <a:latin typeface="+mn-lt"/>
              </a:rPr>
              <a:t>in</a:t>
            </a:r>
            <a:r>
              <a:rPr lang="pl-PL" sz="1100" b="1" kern="0" dirty="0">
                <a:solidFill>
                  <a:srgbClr val="000000"/>
                </a:solidFill>
                <a:latin typeface="+mn-lt"/>
              </a:rPr>
              <a:t> </a:t>
            </a:r>
            <a:r>
              <a:rPr lang="pl-PL" sz="1100" b="1" kern="0" dirty="0" err="1">
                <a:solidFill>
                  <a:srgbClr val="000000"/>
                </a:solidFill>
                <a:latin typeface="+mn-lt"/>
              </a:rPr>
              <a:t>pseudocode</a:t>
            </a:r>
            <a:endParaRPr lang="pl-PL" sz="1100" b="1" kern="0" dirty="0">
              <a:solidFill>
                <a:srgbClr val="000000"/>
              </a:solidFill>
              <a:latin typeface="+mn-lt"/>
            </a:endParaRPr>
          </a:p>
          <a:p>
            <a:pPr marL="342900" indent="-342900" eaLnBrk="0">
              <a:spcAft>
                <a:spcPts val="600"/>
              </a:spcAft>
              <a:buFont typeface="Times New Roman" pitchFamily="18" charset="0"/>
              <a:buNone/>
              <a:defRPr/>
            </a:pPr>
            <a:r>
              <a:rPr lang="en-US" sz="1100" kern="0" dirty="0">
                <a:solidFill>
                  <a:srgbClr val="000000"/>
                </a:solidFill>
                <a:latin typeface="+mn-lt"/>
              </a:rPr>
              <a:t>f := </a:t>
            </a:r>
            <a:r>
              <a:rPr lang="en-US" sz="1100" kern="0" dirty="0" err="1">
                <a:solidFill>
                  <a:srgbClr val="000000"/>
                </a:solidFill>
                <a:latin typeface="+mn-lt"/>
              </a:rPr>
              <a:t>finit</a:t>
            </a:r>
            <a:r>
              <a:rPr lang="en-US" sz="1100" kern="0" dirty="0">
                <a:solidFill>
                  <a:srgbClr val="000000"/>
                </a:solidFill>
                <a:latin typeface="+mn-lt"/>
              </a:rPr>
              <a:t> /*initialization*/</a:t>
            </a:r>
          </a:p>
          <a:p>
            <a:pPr marL="342900" indent="-342900" eaLnBrk="0">
              <a:spcAft>
                <a:spcPts val="600"/>
              </a:spcAft>
              <a:buFont typeface="Times New Roman" pitchFamily="18" charset="0"/>
              <a:buNone/>
              <a:defRPr/>
            </a:pPr>
            <a:r>
              <a:rPr lang="en-US" sz="1100" kern="0" dirty="0">
                <a:solidFill>
                  <a:srgbClr val="000000"/>
                </a:solidFill>
                <a:latin typeface="+mn-lt"/>
              </a:rPr>
              <a:t> t := 0 </a:t>
            </a:r>
          </a:p>
          <a:p>
            <a:pPr marL="342900" indent="-342900" eaLnBrk="0">
              <a:spcAft>
                <a:spcPts val="600"/>
              </a:spcAft>
              <a:buFont typeface="Times New Roman" pitchFamily="18" charset="0"/>
              <a:buNone/>
              <a:defRPr/>
            </a:pPr>
            <a:r>
              <a:rPr lang="en-US" sz="1100" kern="0" dirty="0">
                <a:solidFill>
                  <a:srgbClr val="000000"/>
                </a:solidFill>
                <a:latin typeface="+mn-lt"/>
              </a:rPr>
              <a:t>while not EC(f, t): </a:t>
            </a:r>
          </a:p>
          <a:p>
            <a:pPr marL="342900" indent="-342900" eaLnBrk="0">
              <a:spcAft>
                <a:spcPts val="600"/>
              </a:spcAft>
              <a:buFont typeface="Times New Roman" pitchFamily="18" charset="0"/>
              <a:buNone/>
              <a:defRPr/>
            </a:pPr>
            <a:r>
              <a:rPr lang="en-US" sz="1100" kern="0" dirty="0">
                <a:solidFill>
                  <a:srgbClr val="000000"/>
                </a:solidFill>
                <a:latin typeface="+mn-lt"/>
              </a:rPr>
              <a:t>	</a:t>
            </a:r>
            <a:r>
              <a:rPr lang="en-US" sz="1100" kern="0" dirty="0" err="1">
                <a:solidFill>
                  <a:srgbClr val="000000"/>
                </a:solidFill>
                <a:latin typeface="+mn-lt"/>
              </a:rPr>
              <a:t>Oi</a:t>
            </a:r>
            <a:r>
              <a:rPr lang="en-US" sz="1100" kern="0" dirty="0">
                <a:solidFill>
                  <a:srgbClr val="000000"/>
                </a:solidFill>
                <a:latin typeface="+mn-lt"/>
              </a:rPr>
              <a:t>(f, t) /*intermediate observation*</a:t>
            </a:r>
            <a:r>
              <a:rPr lang="pl-PL" sz="1100" kern="0" dirty="0">
                <a:solidFill>
                  <a:srgbClr val="000000"/>
                </a:solidFill>
                <a:latin typeface="+mn-lt"/>
              </a:rPr>
              <a:t>/</a:t>
            </a:r>
            <a:endParaRPr lang="en-US" sz="1100" kern="0" dirty="0">
              <a:solidFill>
                <a:srgbClr val="000000"/>
              </a:solidFill>
              <a:latin typeface="+mn-lt"/>
            </a:endParaRPr>
          </a:p>
          <a:p>
            <a:pPr marL="342900" indent="-342900" eaLnBrk="0">
              <a:spcAft>
                <a:spcPts val="600"/>
              </a:spcAft>
              <a:buFont typeface="Times New Roman" pitchFamily="18" charset="0"/>
              <a:buNone/>
              <a:defRPr/>
            </a:pPr>
            <a:r>
              <a:rPr lang="en-US" sz="1100" kern="0" dirty="0">
                <a:solidFill>
                  <a:srgbClr val="000000"/>
                </a:solidFill>
                <a:latin typeface="+mn-lt"/>
              </a:rPr>
              <a:t>	f := S(f, t) /*solving step*/</a:t>
            </a:r>
          </a:p>
          <a:p>
            <a:pPr marL="342900" indent="-342900" eaLnBrk="0">
              <a:spcAft>
                <a:spcPts val="600"/>
              </a:spcAft>
              <a:buFont typeface="Times New Roman" pitchFamily="18" charset="0"/>
              <a:buNone/>
              <a:defRPr/>
            </a:pPr>
            <a:r>
              <a:rPr lang="en-US" sz="1100" kern="0" dirty="0">
                <a:solidFill>
                  <a:srgbClr val="000000"/>
                </a:solidFill>
                <a:latin typeface="+mn-lt"/>
              </a:rPr>
              <a:t>	t += theta(f) </a:t>
            </a:r>
          </a:p>
          <a:p>
            <a:pPr marL="342900" indent="-342900" eaLnBrk="0">
              <a:spcAft>
                <a:spcPts val="600"/>
              </a:spcAft>
              <a:buFont typeface="Times New Roman" pitchFamily="18" charset="0"/>
              <a:buNone/>
              <a:defRPr/>
            </a:pPr>
            <a:r>
              <a:rPr lang="en-US" sz="1100" kern="0" dirty="0">
                <a:solidFill>
                  <a:srgbClr val="000000"/>
                </a:solidFill>
                <a:latin typeface="+mn-lt"/>
              </a:rPr>
              <a:t>end </a:t>
            </a:r>
          </a:p>
          <a:p>
            <a:pPr marL="342900" indent="-342900" eaLnBrk="0">
              <a:spcAft>
                <a:spcPts val="600"/>
              </a:spcAft>
              <a:buFont typeface="Times New Roman" pitchFamily="18" charset="0"/>
              <a:buNone/>
              <a:defRPr/>
            </a:pPr>
            <a:r>
              <a:rPr lang="en-US" sz="1100" kern="0" dirty="0">
                <a:solidFill>
                  <a:srgbClr val="000000"/>
                </a:solidFill>
                <a:latin typeface="+mn-lt"/>
              </a:rPr>
              <a:t>Of(f, t) /*final observation*/</a:t>
            </a:r>
          </a:p>
        </p:txBody>
      </p:sp>
      <p:cxnSp>
        <p:nvCxnSpPr>
          <p:cNvPr id="20487" name="Łącznik prosty ze strzałką 9"/>
          <p:cNvCxnSpPr>
            <a:cxnSpLocks noChangeShapeType="1"/>
          </p:cNvCxnSpPr>
          <p:nvPr/>
        </p:nvCxnSpPr>
        <p:spPr bwMode="auto">
          <a:xfrm>
            <a:off x="6867525" y="4268788"/>
            <a:ext cx="500063" cy="1587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stealth" w="med" len="med"/>
          </a:ln>
        </p:spPr>
      </p:cxnSp>
      <p:cxnSp>
        <p:nvCxnSpPr>
          <p:cNvPr id="20488" name="Łącznik prosty ze strzałką 12"/>
          <p:cNvCxnSpPr>
            <a:cxnSpLocks noChangeShapeType="1"/>
          </p:cNvCxnSpPr>
          <p:nvPr/>
        </p:nvCxnSpPr>
        <p:spPr bwMode="auto">
          <a:xfrm>
            <a:off x="6877050" y="3643313"/>
            <a:ext cx="428625" cy="1587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diamond" w="med" len="med"/>
          </a:ln>
        </p:spPr>
      </p:cxnSp>
      <p:cxnSp>
        <p:nvCxnSpPr>
          <p:cNvPr id="20489" name="Łącznik prosty ze strzałką 13"/>
          <p:cNvCxnSpPr>
            <a:cxnSpLocks noChangeShapeType="1"/>
          </p:cNvCxnSpPr>
          <p:nvPr/>
        </p:nvCxnSpPr>
        <p:spPr bwMode="auto">
          <a:xfrm>
            <a:off x="6886575" y="3979863"/>
            <a:ext cx="428625" cy="1587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oval" w="med" len="med"/>
          </a:ln>
        </p:spPr>
      </p:cxnSp>
      <p:grpSp>
        <p:nvGrpSpPr>
          <p:cNvPr id="2" name="Grupa 29"/>
          <p:cNvGrpSpPr>
            <a:grpSpLocks/>
          </p:cNvGrpSpPr>
          <p:nvPr/>
        </p:nvGrpSpPr>
        <p:grpSpPr bwMode="auto">
          <a:xfrm>
            <a:off x="5759450" y="3814763"/>
            <a:ext cx="471488" cy="96837"/>
            <a:chOff x="7072330" y="4078805"/>
            <a:chExt cx="365418" cy="68988"/>
          </a:xfrm>
        </p:grpSpPr>
        <p:grpSp>
          <p:nvGrpSpPr>
            <p:cNvPr id="3" name="Grupa 26"/>
            <p:cNvGrpSpPr>
              <a:grpSpLocks/>
            </p:cNvGrpSpPr>
            <p:nvPr/>
          </p:nvGrpSpPr>
          <p:grpSpPr bwMode="auto">
            <a:xfrm flipV="1">
              <a:off x="7348653" y="4078805"/>
              <a:ext cx="89095" cy="68988"/>
              <a:chOff x="7429520" y="4000504"/>
              <a:chExt cx="285752" cy="285752"/>
            </a:xfrm>
          </p:grpSpPr>
          <p:grpSp>
            <p:nvGrpSpPr>
              <p:cNvPr id="4" name="Grupa 25"/>
              <p:cNvGrpSpPr>
                <a:grpSpLocks/>
              </p:cNvGrpSpPr>
              <p:nvPr/>
            </p:nvGrpSpPr>
            <p:grpSpPr bwMode="auto">
              <a:xfrm>
                <a:off x="7429520" y="4000504"/>
                <a:ext cx="285752" cy="285752"/>
                <a:chOff x="7429520" y="4000504"/>
                <a:chExt cx="285752" cy="285752"/>
              </a:xfrm>
            </p:grpSpPr>
            <p:cxnSp>
              <p:nvCxnSpPr>
                <p:cNvPr id="20506" name="Łącznik prosty 19"/>
                <p:cNvCxnSpPr>
                  <a:cxnSpLocks noChangeShapeType="1"/>
                </p:cNvCxnSpPr>
                <p:nvPr/>
              </p:nvCxnSpPr>
              <p:spPr bwMode="auto">
                <a:xfrm rot="5400000" flipH="1" flipV="1">
                  <a:off x="7429520" y="4000504"/>
                  <a:ext cx="142876" cy="142876"/>
                </a:xfrm>
                <a:prstGeom prst="line">
                  <a:avLst/>
                </a:prstGeom>
                <a:noFill/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</p:spPr>
            </p:cxnSp>
            <p:cxnSp>
              <p:nvCxnSpPr>
                <p:cNvPr id="20507" name="Łącznik prosty 20"/>
                <p:cNvCxnSpPr>
                  <a:cxnSpLocks noChangeShapeType="1"/>
                </p:cNvCxnSpPr>
                <p:nvPr/>
              </p:nvCxnSpPr>
              <p:spPr bwMode="auto">
                <a:xfrm rot="5400000" flipH="1" flipV="1">
                  <a:off x="7572396" y="4143380"/>
                  <a:ext cx="142876" cy="142876"/>
                </a:xfrm>
                <a:prstGeom prst="line">
                  <a:avLst/>
                </a:prstGeom>
                <a:noFill/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</p:spPr>
            </p:cxnSp>
            <p:cxnSp>
              <p:nvCxnSpPr>
                <p:cNvPr id="20508" name="Łącznik prosty 21"/>
                <p:cNvCxnSpPr>
                  <a:cxnSpLocks noChangeShapeType="1"/>
                </p:cNvCxnSpPr>
                <p:nvPr/>
              </p:nvCxnSpPr>
              <p:spPr bwMode="auto">
                <a:xfrm rot="16200000" flipV="1">
                  <a:off x="7429520" y="4143380"/>
                  <a:ext cx="142876" cy="142876"/>
                </a:xfrm>
                <a:prstGeom prst="line">
                  <a:avLst/>
                </a:prstGeom>
                <a:noFill/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</p:spPr>
            </p:cxnSp>
          </p:grpSp>
          <p:cxnSp>
            <p:nvCxnSpPr>
              <p:cNvPr id="20505" name="Łącznik prosty 24"/>
              <p:cNvCxnSpPr>
                <a:cxnSpLocks noChangeShapeType="1"/>
              </p:cNvCxnSpPr>
              <p:nvPr/>
            </p:nvCxnSpPr>
            <p:spPr bwMode="auto">
              <a:xfrm rot="16200000" flipV="1">
                <a:off x="7572396" y="4000504"/>
                <a:ext cx="142876" cy="142876"/>
              </a:xfrm>
              <a:prstGeom prst="line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</p:cxnSp>
        </p:grpSp>
        <p:cxnSp>
          <p:nvCxnSpPr>
            <p:cNvPr id="20503" name="Łącznik prosty 28"/>
            <p:cNvCxnSpPr>
              <a:cxnSpLocks noChangeShapeType="1"/>
            </p:cNvCxnSpPr>
            <p:nvPr/>
          </p:nvCxnSpPr>
          <p:spPr bwMode="auto">
            <a:xfrm>
              <a:off x="7072330" y="4117488"/>
              <a:ext cx="285752" cy="1588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</p:spPr>
        </p:cxnSp>
      </p:grpSp>
      <p:grpSp>
        <p:nvGrpSpPr>
          <p:cNvPr id="5" name="Grupa 47"/>
          <p:cNvGrpSpPr>
            <a:grpSpLocks/>
          </p:cNvGrpSpPr>
          <p:nvPr/>
        </p:nvGrpSpPr>
        <p:grpSpPr bwMode="auto">
          <a:xfrm>
            <a:off x="5768975" y="4100513"/>
            <a:ext cx="471488" cy="66675"/>
            <a:chOff x="6975835" y="4336329"/>
            <a:chExt cx="367645" cy="65988"/>
          </a:xfrm>
        </p:grpSpPr>
        <p:cxnSp>
          <p:nvCxnSpPr>
            <p:cNvPr id="20500" name="Łącznik prosty 36"/>
            <p:cNvCxnSpPr>
              <a:cxnSpLocks noChangeShapeType="1"/>
            </p:cNvCxnSpPr>
            <p:nvPr/>
          </p:nvCxnSpPr>
          <p:spPr bwMode="auto">
            <a:xfrm>
              <a:off x="6975835" y="4374037"/>
              <a:ext cx="320511" cy="2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</p:spPr>
        </p:cxnSp>
        <p:sp>
          <p:nvSpPr>
            <p:cNvPr id="20501" name="Elipsa 30"/>
            <p:cNvSpPr>
              <a:spLocks noChangeArrowheads="1"/>
            </p:cNvSpPr>
            <p:nvPr/>
          </p:nvSpPr>
          <p:spPr bwMode="auto">
            <a:xfrm>
              <a:off x="7286919" y="4336329"/>
              <a:ext cx="56561" cy="65988"/>
            </a:xfrm>
            <a:prstGeom prst="ellipse">
              <a:avLst/>
            </a:prstGeom>
            <a:solidFill>
              <a:schemeClr val="bg1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0492" name="pole tekstowe 42"/>
          <p:cNvSpPr txBox="1">
            <a:spLocks noChangeArrowheads="1"/>
          </p:cNvSpPr>
          <p:nvPr/>
        </p:nvSpPr>
        <p:spPr bwMode="auto">
          <a:xfrm>
            <a:off x="7399338" y="3846513"/>
            <a:ext cx="487362" cy="249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l-PL" sz="1100"/>
              <a:t>Oi</a:t>
            </a:r>
            <a:endParaRPr lang="en-GB" sz="1100"/>
          </a:p>
        </p:txBody>
      </p:sp>
      <p:sp>
        <p:nvSpPr>
          <p:cNvPr id="20493" name="pole tekstowe 43"/>
          <p:cNvSpPr txBox="1">
            <a:spLocks noChangeArrowheads="1"/>
          </p:cNvSpPr>
          <p:nvPr/>
        </p:nvSpPr>
        <p:spPr bwMode="auto">
          <a:xfrm>
            <a:off x="7383463" y="3536950"/>
            <a:ext cx="485775" cy="249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l-PL" sz="1100"/>
              <a:t>Of</a:t>
            </a:r>
            <a:endParaRPr lang="en-GB" sz="1100"/>
          </a:p>
        </p:txBody>
      </p:sp>
      <p:sp>
        <p:nvSpPr>
          <p:cNvPr id="20494" name="pole tekstowe 44"/>
          <p:cNvSpPr txBox="1">
            <a:spLocks noChangeArrowheads="1"/>
          </p:cNvSpPr>
          <p:nvPr/>
        </p:nvSpPr>
        <p:spPr bwMode="auto">
          <a:xfrm>
            <a:off x="6300788" y="4029075"/>
            <a:ext cx="373062" cy="249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l-PL" sz="1100"/>
              <a:t>S</a:t>
            </a:r>
            <a:endParaRPr lang="en-GB" sz="1100"/>
          </a:p>
        </p:txBody>
      </p:sp>
      <p:sp>
        <p:nvSpPr>
          <p:cNvPr id="20495" name="pole tekstowe 45"/>
          <p:cNvSpPr txBox="1">
            <a:spLocks noChangeArrowheads="1"/>
          </p:cNvSpPr>
          <p:nvPr/>
        </p:nvSpPr>
        <p:spPr bwMode="auto">
          <a:xfrm>
            <a:off x="6197600" y="3733800"/>
            <a:ext cx="487363" cy="249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l-PL" sz="1100"/>
              <a:t>finit</a:t>
            </a:r>
            <a:endParaRPr lang="en-GB" sz="1100"/>
          </a:p>
        </p:txBody>
      </p:sp>
      <p:sp>
        <p:nvSpPr>
          <p:cNvPr id="20496" name="pole tekstowe 46"/>
          <p:cNvSpPr txBox="1">
            <a:spLocks noChangeArrowheads="1"/>
          </p:cNvSpPr>
          <p:nvPr/>
        </p:nvSpPr>
        <p:spPr bwMode="auto">
          <a:xfrm>
            <a:off x="7405688" y="4149725"/>
            <a:ext cx="900112" cy="249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l-PL" sz="1100"/>
              <a:t>undefined</a:t>
            </a:r>
            <a:endParaRPr lang="en-GB" sz="1100"/>
          </a:p>
        </p:txBody>
      </p:sp>
      <p:sp>
        <p:nvSpPr>
          <p:cNvPr id="20497" name="pole tekstowe 48"/>
          <p:cNvSpPr txBox="1">
            <a:spLocks noChangeArrowheads="1"/>
          </p:cNvSpPr>
          <p:nvPr/>
        </p:nvSpPr>
        <p:spPr bwMode="auto">
          <a:xfrm>
            <a:off x="5703888" y="3298825"/>
            <a:ext cx="2417762" cy="250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100" b="1"/>
              <a:t>Corresponding symbols in gMML</a:t>
            </a:r>
            <a:endParaRPr lang="en-GB" sz="1100" b="1"/>
          </a:p>
        </p:txBody>
      </p:sp>
      <p:sp>
        <p:nvSpPr>
          <p:cNvPr id="20498" name="pole tekstowe 49"/>
          <p:cNvSpPr txBox="1">
            <a:spLocks noChangeArrowheads="1"/>
          </p:cNvSpPr>
          <p:nvPr/>
        </p:nvSpPr>
        <p:spPr bwMode="auto">
          <a:xfrm>
            <a:off x="5280025" y="4403725"/>
            <a:ext cx="3089275" cy="249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100" b="1"/>
              <a:t>Example for Instent Restenosis Application</a:t>
            </a:r>
            <a:endParaRPr lang="en-GB" sz="1100" b="1"/>
          </a:p>
        </p:txBody>
      </p:sp>
      <p:sp>
        <p:nvSpPr>
          <p:cNvPr id="20499" name="pole tekstowe 50"/>
          <p:cNvSpPr txBox="1">
            <a:spLocks noChangeArrowheads="1"/>
          </p:cNvSpPr>
          <p:nvPr/>
        </p:nvSpPr>
        <p:spPr bwMode="auto">
          <a:xfrm>
            <a:off x="3705225" y="5467350"/>
            <a:ext cx="2079625" cy="950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200"/>
              <a:t>IC – initial conditions</a:t>
            </a:r>
          </a:p>
          <a:p>
            <a:r>
              <a:rPr lang="pl-PL" sz="1200"/>
              <a:t>DD- drug diffusion</a:t>
            </a:r>
          </a:p>
          <a:p>
            <a:r>
              <a:rPr lang="pl-PL" sz="1200"/>
              <a:t>BF – blood flow</a:t>
            </a:r>
          </a:p>
          <a:p>
            <a:r>
              <a:rPr lang="pl-PL" sz="1200"/>
              <a:t>SMC – smooth muscle cells</a:t>
            </a:r>
          </a:p>
          <a:p>
            <a:endParaRPr lang="en-GB" sz="12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err="1" smtClean="0"/>
              <a:t>Mapper</a:t>
            </a:r>
            <a:r>
              <a:rPr lang="en-US" sz="3200" dirty="0" smtClean="0"/>
              <a:t> Memory</a:t>
            </a:r>
            <a:r>
              <a:rPr lang="pl-PL" sz="3200" dirty="0" smtClean="0"/>
              <a:t> (MaMe) 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40769"/>
            <a:ext cx="4257676" cy="4679031"/>
          </a:xfrm>
        </p:spPr>
        <p:txBody>
          <a:bodyPr>
            <a:normAutofit fontScale="85000" lnSpcReduction="20000"/>
          </a:bodyPr>
          <a:lstStyle/>
          <a:p>
            <a:r>
              <a:rPr lang="pl-PL" dirty="0" smtClean="0"/>
              <a:t>S</a:t>
            </a:r>
            <a:r>
              <a:rPr lang="en-GB" dirty="0" err="1" smtClean="0"/>
              <a:t>emantics</a:t>
            </a:r>
            <a:r>
              <a:rPr lang="en-GB" dirty="0" smtClean="0"/>
              <a:t>-aware  persistence store </a:t>
            </a:r>
            <a:endParaRPr lang="pl-PL" dirty="0" smtClean="0"/>
          </a:p>
          <a:p>
            <a:r>
              <a:rPr lang="pl-PL" dirty="0" smtClean="0"/>
              <a:t>R</a:t>
            </a:r>
            <a:r>
              <a:rPr lang="en-GB" dirty="0" err="1" smtClean="0"/>
              <a:t>ecord</a:t>
            </a:r>
            <a:r>
              <a:rPr lang="pl-PL" dirty="0" smtClean="0"/>
              <a:t>s</a:t>
            </a:r>
            <a:r>
              <a:rPr lang="en-GB" dirty="0" smtClean="0"/>
              <a:t> MML-based metadata about models and scales</a:t>
            </a:r>
            <a:endParaRPr lang="pl-PL" dirty="0" smtClean="0"/>
          </a:p>
          <a:p>
            <a:r>
              <a:rPr lang="pl-PL" dirty="0" err="1" smtClean="0"/>
              <a:t>Supports</a:t>
            </a:r>
            <a:r>
              <a:rPr lang="en-US" dirty="0" smtClean="0"/>
              <a:t> </a:t>
            </a:r>
            <a:r>
              <a:rPr lang="pl-PL" dirty="0" err="1" smtClean="0"/>
              <a:t>exchanging</a:t>
            </a:r>
            <a:r>
              <a:rPr lang="pl-PL" dirty="0" smtClean="0"/>
              <a:t> and </a:t>
            </a:r>
            <a:r>
              <a:rPr lang="pl-PL" dirty="0" err="1" smtClean="0"/>
              <a:t>reusing</a:t>
            </a:r>
            <a:r>
              <a:rPr lang="pl-PL" dirty="0" smtClean="0"/>
              <a:t> MML </a:t>
            </a:r>
            <a:r>
              <a:rPr lang="pl-PL" dirty="0" err="1" smtClean="0"/>
              <a:t>metadata</a:t>
            </a:r>
            <a:r>
              <a:rPr lang="pl-PL" dirty="0" smtClean="0"/>
              <a:t> for</a:t>
            </a:r>
          </a:p>
          <a:p>
            <a:pPr lvl="1"/>
            <a:r>
              <a:rPr lang="pl-PL" dirty="0" err="1" smtClean="0"/>
              <a:t>other</a:t>
            </a:r>
            <a:r>
              <a:rPr lang="pl-PL" dirty="0" smtClean="0"/>
              <a:t> MAPPER </a:t>
            </a:r>
            <a:r>
              <a:rPr lang="pl-PL" dirty="0" err="1" smtClean="0"/>
              <a:t>tools</a:t>
            </a:r>
            <a:r>
              <a:rPr lang="pl-PL" dirty="0" smtClean="0"/>
              <a:t> via REST </a:t>
            </a:r>
            <a:r>
              <a:rPr lang="pl-PL" dirty="0" err="1" smtClean="0"/>
              <a:t>interface</a:t>
            </a:r>
            <a:endParaRPr lang="pl-PL" dirty="0" smtClean="0"/>
          </a:p>
          <a:p>
            <a:pPr lvl="1"/>
            <a:r>
              <a:rPr lang="en-US" dirty="0" err="1" smtClean="0"/>
              <a:t>h</a:t>
            </a:r>
            <a:r>
              <a:rPr lang="pl-PL" dirty="0" err="1" smtClean="0"/>
              <a:t>uman</a:t>
            </a:r>
            <a:r>
              <a:rPr lang="en-US" dirty="0" smtClean="0"/>
              <a:t> </a:t>
            </a:r>
            <a:r>
              <a:rPr lang="pl-PL" dirty="0" err="1" smtClean="0"/>
              <a:t>users</a:t>
            </a:r>
            <a:r>
              <a:rPr lang="en-US" dirty="0" smtClean="0"/>
              <a:t> </a:t>
            </a:r>
            <a:r>
              <a:rPr lang="pl-PL" dirty="0" err="1" smtClean="0"/>
              <a:t>within</a:t>
            </a:r>
            <a:r>
              <a:rPr lang="en-US" dirty="0" smtClean="0"/>
              <a:t> </a:t>
            </a:r>
            <a:r>
              <a:rPr lang="pl-PL" dirty="0" err="1" smtClean="0"/>
              <a:t>theConsortium</a:t>
            </a:r>
            <a:r>
              <a:rPr lang="pl-PL" dirty="0" smtClean="0"/>
              <a:t> via </a:t>
            </a:r>
            <a:r>
              <a:rPr lang="pl-PL" dirty="0" err="1" smtClean="0"/>
              <a:t>dedicated</a:t>
            </a:r>
            <a:r>
              <a:rPr lang="pl-PL" dirty="0" smtClean="0"/>
              <a:t> Web </a:t>
            </a:r>
            <a:r>
              <a:rPr lang="pl-PL" dirty="0" err="1" smtClean="0"/>
              <a:t>interface</a:t>
            </a:r>
            <a:endParaRPr lang="pl-PL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467544" y="6453336"/>
            <a:ext cx="8208912" cy="268139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pic>
        <p:nvPicPr>
          <p:cNvPr id="8" name="Obraz 54" descr="mame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57818" y="3500438"/>
            <a:ext cx="2797999" cy="26828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00628" y="1326214"/>
            <a:ext cx="3589884" cy="18725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5" name="pole tekstowe 14"/>
          <p:cNvSpPr txBox="1"/>
          <p:nvPr/>
        </p:nvSpPr>
        <p:spPr>
          <a:xfrm>
            <a:off x="7072298" y="3214686"/>
            <a:ext cx="207170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200" dirty="0" err="1" smtClean="0">
                <a:solidFill>
                  <a:schemeClr val="tx1"/>
                </a:solidFill>
              </a:rPr>
              <a:t>Ports</a:t>
            </a:r>
            <a:r>
              <a:rPr lang="pl-PL" sz="1200" dirty="0" smtClean="0">
                <a:solidFill>
                  <a:schemeClr val="tx1"/>
                </a:solidFill>
              </a:rPr>
              <a:t> and </a:t>
            </a:r>
            <a:r>
              <a:rPr lang="pl-PL" sz="1200" dirty="0" err="1" smtClean="0">
                <a:solidFill>
                  <a:schemeClr val="tx1"/>
                </a:solidFill>
              </a:rPr>
              <a:t>their</a:t>
            </a:r>
            <a:r>
              <a:rPr lang="pl-PL" sz="1200" dirty="0" smtClean="0">
                <a:solidFill>
                  <a:schemeClr val="tx1"/>
                </a:solidFill>
              </a:rPr>
              <a:t> </a:t>
            </a:r>
            <a:r>
              <a:rPr lang="pl-PL" sz="1200" dirty="0" err="1" smtClean="0">
                <a:solidFill>
                  <a:schemeClr val="tx1"/>
                </a:solidFill>
              </a:rPr>
              <a:t>operators</a:t>
            </a:r>
            <a:endParaRPr lang="en-GB" sz="1200" dirty="0">
              <a:solidFill>
                <a:schemeClr val="tx1"/>
              </a:solidFill>
            </a:endParaRPr>
          </a:p>
        </p:txBody>
      </p:sp>
      <p:sp>
        <p:nvSpPr>
          <p:cNvPr id="17" name="Elipsa 16"/>
          <p:cNvSpPr/>
          <p:nvPr/>
        </p:nvSpPr>
        <p:spPr>
          <a:xfrm>
            <a:off x="6357918" y="3214686"/>
            <a:ext cx="2786082" cy="28575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9" name="Łącznik prosty ze strzałką 18"/>
          <p:cNvCxnSpPr>
            <a:stCxn id="17" idx="1"/>
          </p:cNvCxnSpPr>
          <p:nvPr/>
        </p:nvCxnSpPr>
        <p:spPr>
          <a:xfrm rot="5400000" flipH="1" flipV="1">
            <a:off x="6505299" y="2689501"/>
            <a:ext cx="827665" cy="30640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Łącznik prosty ze strzałką 21"/>
          <p:cNvCxnSpPr>
            <a:stCxn id="17" idx="3"/>
          </p:cNvCxnSpPr>
          <p:nvPr/>
        </p:nvCxnSpPr>
        <p:spPr>
          <a:xfrm rot="16200000" flipH="1">
            <a:off x="6005232" y="4219289"/>
            <a:ext cx="1756359" cy="234961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2023979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M</a:t>
            </a:r>
            <a:r>
              <a:rPr lang="pl-PL" sz="3200" dirty="0" err="1" smtClean="0"/>
              <a:t>ultiscaleApplication</a:t>
            </a:r>
            <a:r>
              <a:rPr lang="pl-PL" sz="3200" dirty="0" smtClean="0"/>
              <a:t> Designer (MAD)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220223"/>
            <a:ext cx="4410635" cy="4679031"/>
          </a:xfrm>
        </p:spPr>
        <p:txBody>
          <a:bodyPr>
            <a:normAutofit/>
          </a:bodyPr>
          <a:lstStyle/>
          <a:p>
            <a:r>
              <a:rPr lang="pl-PL" sz="2000" dirty="0" err="1" smtClean="0"/>
              <a:t>Supports</a:t>
            </a:r>
            <a:r>
              <a:rPr lang="en-US" sz="2000" dirty="0" smtClean="0"/>
              <a:t> </a:t>
            </a:r>
            <a:r>
              <a:rPr lang="pl-PL" sz="2000" dirty="0" err="1" smtClean="0"/>
              <a:t>composing</a:t>
            </a:r>
            <a:r>
              <a:rPr lang="pl-PL" sz="2000" dirty="0" smtClean="0"/>
              <a:t> </a:t>
            </a:r>
            <a:r>
              <a:rPr lang="pl-PL" sz="2000" dirty="0" err="1" smtClean="0"/>
              <a:t>multiscale</a:t>
            </a:r>
            <a:r>
              <a:rPr lang="pl-PL" sz="2000" dirty="0" smtClean="0"/>
              <a:t> </a:t>
            </a:r>
            <a:r>
              <a:rPr lang="pl-PL" sz="2000" dirty="0" err="1" smtClean="0"/>
              <a:t>applications</a:t>
            </a:r>
            <a:r>
              <a:rPr lang="en-US" sz="2000" dirty="0" smtClean="0"/>
              <a:t> </a:t>
            </a:r>
            <a:r>
              <a:rPr lang="pl-PL" sz="2000" dirty="0" err="1" smtClean="0"/>
              <a:t>from</a:t>
            </a:r>
            <a:r>
              <a:rPr lang="en-US" sz="2000" dirty="0" smtClean="0"/>
              <a:t> </a:t>
            </a:r>
            <a:r>
              <a:rPr lang="pl-PL" sz="2000" dirty="0" err="1" smtClean="0"/>
              <a:t>submodels</a:t>
            </a:r>
            <a:r>
              <a:rPr lang="pl-PL" sz="2000" dirty="0" smtClean="0"/>
              <a:t> and </a:t>
            </a:r>
            <a:r>
              <a:rPr lang="pl-PL" sz="2000" dirty="0" err="1" smtClean="0"/>
              <a:t>mappers</a:t>
            </a:r>
            <a:r>
              <a:rPr lang="en-US" sz="2000" dirty="0" smtClean="0"/>
              <a:t> </a:t>
            </a:r>
            <a:r>
              <a:rPr lang="pl-PL" sz="2000" dirty="0" err="1" smtClean="0"/>
              <a:t>registered</a:t>
            </a:r>
            <a:r>
              <a:rPr lang="en-US" sz="2000" dirty="0" smtClean="0"/>
              <a:t> </a:t>
            </a:r>
            <a:r>
              <a:rPr lang="pl-PL" sz="2000" dirty="0" err="1" smtClean="0"/>
              <a:t>in</a:t>
            </a:r>
            <a:r>
              <a:rPr lang="pl-PL" sz="2000" dirty="0" smtClean="0"/>
              <a:t> MaMe</a:t>
            </a:r>
          </a:p>
          <a:p>
            <a:r>
              <a:rPr lang="pl-PL" sz="2000" dirty="0" err="1" smtClean="0"/>
              <a:t>Inport</a:t>
            </a:r>
            <a:r>
              <a:rPr lang="pl-PL" sz="2000" dirty="0" smtClean="0"/>
              <a:t>/export </a:t>
            </a:r>
            <a:r>
              <a:rPr lang="pl-PL" sz="2000" dirty="0" err="1" smtClean="0"/>
              <a:t>coupling</a:t>
            </a:r>
            <a:r>
              <a:rPr lang="en-US" sz="2000" dirty="0" smtClean="0"/>
              <a:t> </a:t>
            </a:r>
            <a:r>
              <a:rPr lang="pl-PL" sz="2000" dirty="0" err="1" smtClean="0"/>
              <a:t>topology</a:t>
            </a:r>
            <a:r>
              <a:rPr lang="en-US" sz="2000" dirty="0" smtClean="0"/>
              <a:t> </a:t>
            </a:r>
            <a:r>
              <a:rPr lang="pl-PL" sz="2000" dirty="0" err="1" smtClean="0"/>
              <a:t>represented</a:t>
            </a:r>
            <a:r>
              <a:rPr lang="en-US" sz="2000" dirty="0" smtClean="0"/>
              <a:t> </a:t>
            </a:r>
            <a:r>
              <a:rPr lang="pl-PL" sz="2000" dirty="0" err="1" smtClean="0"/>
              <a:t>in</a:t>
            </a:r>
            <a:r>
              <a:rPr lang="pl-PL" sz="2000" dirty="0" smtClean="0"/>
              <a:t> gMML to/</a:t>
            </a:r>
            <a:r>
              <a:rPr lang="pl-PL" sz="2000" dirty="0" err="1" smtClean="0"/>
              <a:t>from</a:t>
            </a:r>
            <a:r>
              <a:rPr lang="pl-PL" sz="2000" dirty="0" smtClean="0"/>
              <a:t> XMML file</a:t>
            </a:r>
          </a:p>
          <a:p>
            <a:r>
              <a:rPr lang="pl-PL" sz="2000" dirty="0" err="1" smtClean="0"/>
              <a:t>Transforms</a:t>
            </a:r>
            <a:r>
              <a:rPr lang="pl-PL" sz="2000" dirty="0" smtClean="0"/>
              <a:t> high </a:t>
            </a:r>
            <a:r>
              <a:rPr lang="pl-PL" sz="2000" dirty="0" err="1" smtClean="0"/>
              <a:t>level</a:t>
            </a:r>
            <a:r>
              <a:rPr lang="pl-PL" sz="2000" dirty="0" smtClean="0"/>
              <a:t> MML </a:t>
            </a:r>
            <a:r>
              <a:rPr lang="pl-PL" sz="2000" dirty="0" err="1" smtClean="0"/>
              <a:t>description</a:t>
            </a:r>
            <a:r>
              <a:rPr lang="en-US" sz="2000" dirty="0" smtClean="0"/>
              <a:t> </a:t>
            </a:r>
            <a:r>
              <a:rPr lang="pl-PL" sz="2000" dirty="0" err="1" smtClean="0"/>
              <a:t>into</a:t>
            </a:r>
            <a:r>
              <a:rPr lang="en-US" sz="2000" dirty="0" smtClean="0"/>
              <a:t> </a:t>
            </a:r>
            <a:r>
              <a:rPr lang="pl-PL" sz="2000" dirty="0" err="1" smtClean="0"/>
              <a:t>executable</a:t>
            </a:r>
            <a:r>
              <a:rPr lang="en-US" sz="2000" dirty="0" smtClean="0"/>
              <a:t> </a:t>
            </a:r>
            <a:r>
              <a:rPr lang="pl-PL" sz="2000" dirty="0" err="1" smtClean="0"/>
              <a:t>experiment</a:t>
            </a:r>
            <a:r>
              <a:rPr lang="pl-PL" sz="2000" dirty="0" smtClean="0"/>
              <a:t> for </a:t>
            </a:r>
            <a:r>
              <a:rPr lang="pl-PL" sz="2000" dirty="0" err="1" smtClean="0"/>
              <a:t>GridSpace</a:t>
            </a:r>
            <a:r>
              <a:rPr lang="pl-PL" sz="2000" dirty="0" smtClean="0"/>
              <a:t> </a:t>
            </a:r>
            <a:r>
              <a:rPr lang="pl-PL" sz="2000" dirty="0" err="1" smtClean="0"/>
              <a:t>Experiment</a:t>
            </a:r>
            <a:r>
              <a:rPr lang="en-US" sz="2000" dirty="0" smtClean="0"/>
              <a:t> </a:t>
            </a:r>
            <a:r>
              <a:rPr lang="pl-PL" sz="2000" dirty="0" err="1" smtClean="0"/>
              <a:t>Workbench</a:t>
            </a:r>
            <a:endParaRPr lang="pl-PL" sz="2000" dirty="0" smtClean="0"/>
          </a:p>
          <a:p>
            <a:endParaRPr lang="pl-PL" sz="2000" dirty="0" smtClean="0"/>
          </a:p>
          <a:p>
            <a:endParaRPr lang="en-US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467544" y="6453336"/>
            <a:ext cx="8208912" cy="268139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929322" y="1214422"/>
            <a:ext cx="2297729" cy="1198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7" name="Łącznik prosty ze strzałką 6"/>
          <p:cNvCxnSpPr>
            <a:stCxn id="2050" idx="2"/>
          </p:cNvCxnSpPr>
          <p:nvPr/>
        </p:nvCxnSpPr>
        <p:spPr>
          <a:xfrm rot="5400000">
            <a:off x="6872462" y="2583678"/>
            <a:ext cx="376418" cy="3503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Prostokąt 12"/>
          <p:cNvSpPr/>
          <p:nvPr/>
        </p:nvSpPr>
        <p:spPr>
          <a:xfrm>
            <a:off x="3891064" y="2571744"/>
            <a:ext cx="5038654" cy="195161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pole tekstowe 14"/>
          <p:cNvSpPr txBox="1"/>
          <p:nvPr/>
        </p:nvSpPr>
        <p:spPr>
          <a:xfrm>
            <a:off x="5000628" y="2571744"/>
            <a:ext cx="50045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1200" dirty="0" smtClean="0">
                <a:solidFill>
                  <a:schemeClr val="tx1"/>
                </a:solidFill>
              </a:rPr>
              <a:t>MAD</a:t>
            </a:r>
            <a:endParaRPr lang="en-GB" sz="1200" dirty="0">
              <a:solidFill>
                <a:schemeClr val="tx1"/>
              </a:solidFill>
            </a:endParaRPr>
          </a:p>
        </p:txBody>
      </p:sp>
      <p:pic>
        <p:nvPicPr>
          <p:cNvPr id="9216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39011" y="2794304"/>
            <a:ext cx="4942343" cy="3392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2023979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yw pakietu Office">
  <a:themeElements>
    <a:clrScheme name="Motyw pakietu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Motyw pakietu Office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Calibri" pitchFamily="32" charset="0"/>
            <a:cs typeface="DejaVu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Calibri" pitchFamily="32" charset="0"/>
            <a:cs typeface="DejaVu Sans" charset="0"/>
          </a:defRPr>
        </a:defPPr>
      </a:lstStyle>
    </a:lnDef>
  </a:objectDefaults>
  <a:extraClrSchemeLst>
    <a:extraClrScheme>
      <a:clrScheme name="Motyw pakietu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yw pakietu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yw pakietu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yw pakietu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yw pakietu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yw pakietu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yw pakietu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2_Motyw pakietu Office">
  <a:themeElements>
    <a:clrScheme name="Motyw pakietu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Motyw pakietu Office">
      <a:majorFont>
        <a:latin typeface="Calibri"/>
        <a:ea typeface=""/>
        <a:cs typeface="DejaVu Sans"/>
      </a:majorFont>
      <a:minorFont>
        <a:latin typeface="Calibri"/>
        <a:ea typeface=""/>
        <a:cs typeface="DejaVu Sans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Calibri" pitchFamily="32" charset="0"/>
            <a:cs typeface="DejaVu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Calibri" pitchFamily="32" charset="0"/>
            <a:cs typeface="DejaVu Sans" charset="0"/>
          </a:defRPr>
        </a:defPPr>
      </a:lstStyle>
    </a:lnDef>
  </a:objectDefaults>
  <a:extraClrSchemeLst>
    <a:extraClrScheme>
      <a:clrScheme name="Motyw pakietu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yw pakietu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yw pakietu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yw pakietu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yw pakietu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yw pakietu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yw pakietu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Motyw pakietu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1337</TotalTime>
  <Words>890</Words>
  <Application>Microsoft Office PowerPoint</Application>
  <PresentationFormat>Pokaz na ekranie (4:3)</PresentationFormat>
  <Paragraphs>129</Paragraphs>
  <Slides>15</Slides>
  <Notes>4</Notes>
  <HiddenSlides>0</HiddenSlides>
  <MMClips>0</MMClips>
  <ScaleCrop>false</ScaleCrop>
  <HeadingPairs>
    <vt:vector size="4" baseType="variant">
      <vt:variant>
        <vt:lpstr>Motyw</vt:lpstr>
      </vt:variant>
      <vt:variant>
        <vt:i4>2</vt:i4>
      </vt:variant>
      <vt:variant>
        <vt:lpstr>Tytuły slajdów</vt:lpstr>
      </vt:variant>
      <vt:variant>
        <vt:i4>15</vt:i4>
      </vt:variant>
    </vt:vector>
  </HeadingPairs>
  <TitlesOfParts>
    <vt:vector size="17" baseType="lpstr">
      <vt:lpstr>Motyw pakietu Office</vt:lpstr>
      <vt:lpstr>2_Motyw pakietu Office</vt:lpstr>
      <vt:lpstr>Slajd 1</vt:lpstr>
      <vt:lpstr>Plan</vt:lpstr>
      <vt:lpstr>Objectives</vt:lpstr>
      <vt:lpstr>Requirements Analysis</vt:lpstr>
      <vt:lpstr>Building and Executing Multiscale Application </vt:lpstr>
      <vt:lpstr>Overview of Tools  Architecture</vt:lpstr>
      <vt:lpstr>Multiscale Modeling Language</vt:lpstr>
      <vt:lpstr>Mapper Memory (MaMe) </vt:lpstr>
      <vt:lpstr>MultiscaleApplication Designer (MAD)</vt:lpstr>
      <vt:lpstr>GridSpace Experiment Workbench</vt:lpstr>
      <vt:lpstr>Provenance</vt:lpstr>
      <vt:lpstr>Tools usage by applications</vt:lpstr>
      <vt:lpstr>Efficiency Evaluation </vt:lpstr>
      <vt:lpstr>User feedback</vt:lpstr>
      <vt:lpstr>See also: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MNM-Team</dc:creator>
  <cp:lastModifiedBy>admin</cp:lastModifiedBy>
  <cp:revision>338</cp:revision>
  <cp:lastPrinted>2012-09-19T11:21:59Z</cp:lastPrinted>
  <dcterms:created xsi:type="dcterms:W3CDTF">2012-01-23T15:00:24Z</dcterms:created>
  <dcterms:modified xsi:type="dcterms:W3CDTF">2012-10-31T09:25:19Z</dcterms:modified>
</cp:coreProperties>
</file>