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</p:sldMasterIdLst>
  <p:notesMasterIdLst>
    <p:notesMasterId r:id="rId18"/>
  </p:notesMasterIdLst>
  <p:sldIdLst>
    <p:sldId id="256" r:id="rId3"/>
    <p:sldId id="294" r:id="rId4"/>
    <p:sldId id="295" r:id="rId5"/>
    <p:sldId id="297" r:id="rId6"/>
    <p:sldId id="309" r:id="rId7"/>
    <p:sldId id="284" r:id="rId8"/>
    <p:sldId id="285" r:id="rId9"/>
    <p:sldId id="286" r:id="rId10"/>
    <p:sldId id="303" r:id="rId11"/>
    <p:sldId id="320" r:id="rId12"/>
    <p:sldId id="293" r:id="rId13"/>
    <p:sldId id="322" r:id="rId14"/>
    <p:sldId id="323" r:id="rId15"/>
    <p:sldId id="324" r:id="rId16"/>
    <p:sldId id="325" r:id="rId17"/>
  </p:sldIdLst>
  <p:sldSz cx="9144000" cy="6858000" type="screen4x3"/>
  <p:notesSz cx="6794500" cy="99314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1434" y="-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3128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0" y="0"/>
            <a:ext cx="6794500" cy="99314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0" y="0"/>
            <a:ext cx="2944283" cy="4965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48644" y="1"/>
            <a:ext cx="2942710" cy="494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9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5988" y="744538"/>
            <a:ext cx="4960937" cy="372268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7416"/>
            <a:ext cx="5434028" cy="44674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9433106"/>
            <a:ext cx="2944283" cy="4965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48644" y="9433106"/>
            <a:ext cx="2942710" cy="4948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D1D86A45-16BD-4D42-81AF-CDE65869E3E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58802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6CD27AF-9E29-4B06-BCB6-C7ACC9BFAD2D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solidFill>
            <a:srgbClr val="FFFFFF"/>
          </a:solidFill>
          <a:ln/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7415"/>
            <a:ext cx="5435600" cy="446913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6" charset="0"/>
              <a:buNone/>
            </a:pPr>
            <a:fld id="{6359AC50-F692-4AA0-9D3F-8E2D84406AB9}" type="slidenum">
              <a:rPr lang="en-US" smtClean="0">
                <a:latin typeface="Times New Roman" pitchFamily="16" charset="0"/>
                <a:cs typeface="DejaVu Sans" charset="0"/>
              </a:rPr>
              <a:pPr>
                <a:buFont typeface="Times New Roman" pitchFamily="16" charset="0"/>
                <a:buNone/>
              </a:pPr>
              <a:t>2</a:t>
            </a:fld>
            <a:endParaRPr lang="en-US" smtClean="0">
              <a:latin typeface="Times New Roman" pitchFamily="16" charset="0"/>
              <a:cs typeface="DejaVu Sans" charset="0"/>
            </a:endParaRPr>
          </a:p>
        </p:txBody>
      </p:sp>
      <p:sp>
        <p:nvSpPr>
          <p:cNvPr id="460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54063"/>
            <a:ext cx="4965700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60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0006" y="4716476"/>
            <a:ext cx="5435878" cy="4468816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91B3C-2391-4D6B-B7F8-5240FE719872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-107950"/>
            <a:ext cx="2055813" cy="612775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-107950"/>
            <a:ext cx="6019800" cy="612775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7013" cy="46783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6613" y="1341438"/>
            <a:ext cx="4038600" cy="46783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Freeform 1"/>
          <p:cNvSpPr>
            <a:spLocks noChangeArrowheads="1"/>
          </p:cNvSpPr>
          <p:nvPr/>
        </p:nvSpPr>
        <p:spPr bwMode="auto">
          <a:xfrm>
            <a:off x="8316913" y="6021388"/>
            <a:ext cx="1281112" cy="1281112"/>
          </a:xfrm>
          <a:custGeom>
            <a:avLst/>
            <a:gdLst>
              <a:gd name="T0" fmla="*/ 1281945 w 1281944"/>
              <a:gd name="T1" fmla="*/ 442899 h 1281944"/>
              <a:gd name="T2" fmla="*/ 1281945 w 1281944"/>
              <a:gd name="T3" fmla="*/ 839045 h 1281944"/>
              <a:gd name="T4" fmla="*/ 1037117 w 1281944"/>
              <a:gd name="T5" fmla="*/ 1159531 h 1281944"/>
              <a:gd name="T6" fmla="*/ 640972 w 1281944"/>
              <a:gd name="T7" fmla="*/ 1281944 h 1281944"/>
              <a:gd name="T8" fmla="*/ 244827 w 1281944"/>
              <a:gd name="T9" fmla="*/ 1159531 h 1281944"/>
              <a:gd name="T10" fmla="*/ -1 w 1281944"/>
              <a:gd name="T11" fmla="*/ 839045 h 1281944"/>
              <a:gd name="T12" fmla="*/ -1 w 1281944"/>
              <a:gd name="T13" fmla="*/ 442899 h 1281944"/>
              <a:gd name="T14" fmla="*/ 244827 w 1281944"/>
              <a:gd name="T15" fmla="*/ 122413 h 1281944"/>
              <a:gd name="T16" fmla="*/ 640972 w 1281944"/>
              <a:gd name="T17" fmla="*/ 0 h 1281944"/>
              <a:gd name="T18" fmla="*/ 1037117 w 1281944"/>
              <a:gd name="T19" fmla="*/ 122413 h 1281944"/>
              <a:gd name="T20" fmla="*/ 177154 w 1281944"/>
              <a:gd name="T21" fmla="*/ 320480 h 1281944"/>
              <a:gd name="T22" fmla="*/ 1104790 w 1281944"/>
              <a:gd name="T23" fmla="*/ 961464 h 1281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1281944" h="1281944">
                <a:moveTo>
                  <a:pt x="-1" y="442899"/>
                </a:moveTo>
                <a:lnTo>
                  <a:pt x="177154" y="320480"/>
                </a:lnTo>
                <a:lnTo>
                  <a:pt x="244827" y="122413"/>
                </a:lnTo>
                <a:lnTo>
                  <a:pt x="463808" y="122407"/>
                </a:lnTo>
                <a:lnTo>
                  <a:pt x="640972" y="0"/>
                </a:lnTo>
                <a:lnTo>
                  <a:pt x="818136" y="122407"/>
                </a:lnTo>
                <a:lnTo>
                  <a:pt x="1037117" y="122413"/>
                </a:lnTo>
                <a:lnTo>
                  <a:pt x="1104790" y="320480"/>
                </a:lnTo>
                <a:lnTo>
                  <a:pt x="1281945" y="442899"/>
                </a:lnTo>
                <a:lnTo>
                  <a:pt x="1214280" y="640972"/>
                </a:lnTo>
                <a:lnTo>
                  <a:pt x="1281945" y="839045"/>
                </a:lnTo>
                <a:lnTo>
                  <a:pt x="1104790" y="961464"/>
                </a:lnTo>
                <a:lnTo>
                  <a:pt x="1037117" y="1159531"/>
                </a:lnTo>
                <a:lnTo>
                  <a:pt x="818136" y="1159537"/>
                </a:lnTo>
                <a:lnTo>
                  <a:pt x="640972" y="1281944"/>
                </a:lnTo>
                <a:lnTo>
                  <a:pt x="463808" y="1159537"/>
                </a:lnTo>
                <a:lnTo>
                  <a:pt x="244827" y="1159531"/>
                </a:lnTo>
                <a:lnTo>
                  <a:pt x="177154" y="961464"/>
                </a:lnTo>
                <a:lnTo>
                  <a:pt x="-1" y="839045"/>
                </a:lnTo>
                <a:lnTo>
                  <a:pt x="67664" y="640972"/>
                </a:lnTo>
                <a:close/>
              </a:path>
            </a:pathLst>
          </a:custGeom>
          <a:solidFill>
            <a:srgbClr val="FE7B23"/>
          </a:solidFill>
          <a:ln w="25560">
            <a:solidFill>
              <a:srgbClr val="FE7B23"/>
            </a:solidFill>
            <a:round/>
            <a:headEnd/>
            <a:tailEnd/>
          </a:ln>
          <a:effectLst>
            <a:outerShdw dist="25456" dir="81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00113" y="1052513"/>
            <a:ext cx="8243887" cy="73025"/>
          </a:xfrm>
          <a:prstGeom prst="rect">
            <a:avLst/>
          </a:prstGeom>
          <a:solidFill>
            <a:srgbClr val="745E8C"/>
          </a:solidFill>
          <a:ln w="25560">
            <a:solidFill>
              <a:srgbClr val="745E8C"/>
            </a:solidFill>
            <a:miter lim="800000"/>
            <a:headEnd/>
            <a:tailEnd/>
          </a:ln>
          <a:effectLst>
            <a:outerShdw dist="25456" dir="81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-107950"/>
            <a:ext cx="6118225" cy="1311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8013" cy="4678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468313" y="6402388"/>
            <a:ext cx="8205787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052513"/>
            <a:ext cx="755650" cy="73025"/>
          </a:xfrm>
          <a:prstGeom prst="rect">
            <a:avLst/>
          </a:prstGeom>
          <a:solidFill>
            <a:srgbClr val="FE7B23"/>
          </a:solidFill>
          <a:ln w="25560">
            <a:solidFill>
              <a:srgbClr val="FE7B23"/>
            </a:solidFill>
            <a:miter lim="800000"/>
            <a:headEnd/>
            <a:tailEnd/>
          </a:ln>
          <a:effectLst>
            <a:outerShdw dist="25456" dir="81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32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659563" y="115888"/>
            <a:ext cx="2087562" cy="847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8532813" y="6434138"/>
            <a:ext cx="611187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65AB8737-1F62-4390-B25E-9C7774184602}" type="slidenum">
              <a:rPr lang="de-DE" sz="1400" b="1">
                <a:solidFill>
                  <a:srgbClr val="FFFFFF"/>
                </a:solidFill>
                <a:latin typeface="Arial" charset="0"/>
                <a:cs typeface="Arial" charset="0"/>
              </a:rPr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de-DE" sz="1400" b="1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237288"/>
            <a:ext cx="8243888" cy="71437"/>
          </a:xfrm>
          <a:prstGeom prst="rect">
            <a:avLst/>
          </a:prstGeom>
          <a:solidFill>
            <a:srgbClr val="745E8C"/>
          </a:solidFill>
          <a:ln w="25560">
            <a:solidFill>
              <a:srgbClr val="745E8C"/>
            </a:solidFill>
            <a:miter lim="800000"/>
            <a:headEnd/>
            <a:tailEnd/>
          </a:ln>
          <a:effectLst>
            <a:outerShdw dist="25456" dir="81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sldNum="0"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Arial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Arial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Arial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Arial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Arial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Arial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Arial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24075" y="5805488"/>
            <a:ext cx="7019925" cy="719137"/>
          </a:xfrm>
          <a:prstGeom prst="rect">
            <a:avLst/>
          </a:prstGeom>
          <a:solidFill>
            <a:srgbClr val="745E8C"/>
          </a:solidFill>
          <a:ln w="25560">
            <a:solidFill>
              <a:srgbClr val="745E8C"/>
            </a:solidFill>
            <a:miter lim="800000"/>
            <a:headEnd/>
            <a:tailEnd/>
          </a:ln>
          <a:effectLst>
            <a:outerShdw dist="25456" dir="81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5805488"/>
            <a:ext cx="1908175" cy="719137"/>
          </a:xfrm>
          <a:prstGeom prst="rect">
            <a:avLst/>
          </a:prstGeom>
          <a:solidFill>
            <a:srgbClr val="FE7B23"/>
          </a:solidFill>
          <a:ln w="25560">
            <a:solidFill>
              <a:srgbClr val="FE7B23"/>
            </a:solidFill>
            <a:miter lim="800000"/>
            <a:headEnd/>
            <a:tailEnd/>
          </a:ln>
          <a:effectLst>
            <a:outerShdw dist="25456" dir="81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3850" y="549275"/>
            <a:ext cx="4614863" cy="187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948488" y="620713"/>
            <a:ext cx="1809750" cy="676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308850" y="2349500"/>
            <a:ext cx="1150938" cy="935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9" name="Picture 6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308850" y="4508500"/>
            <a:ext cx="1150938" cy="804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07950" y="6567488"/>
            <a:ext cx="8928100" cy="246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000" b="1">
                <a:solidFill>
                  <a:srgbClr val="000000"/>
                </a:solidFill>
                <a:latin typeface="Arial" charset="0"/>
                <a:cs typeface="Arial" charset="0"/>
              </a:rPr>
              <a:t>The Mapper project receives funding from the EC's Seventh Framework Programme (FP7/2007-2013) under grant agreement n° RI-261507.</a:t>
            </a:r>
          </a:p>
        </p:txBody>
      </p:sp>
      <p:sp>
        <p:nvSpPr>
          <p:cNvPr id="3081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82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0" y="5805488"/>
            <a:ext cx="1906588" cy="717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2000" b="1">
                <a:solidFill>
                  <a:srgbClr val="FFFFF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539750" y="2998788"/>
            <a:ext cx="6624638" cy="2041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2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124075" y="5805488"/>
            <a:ext cx="7019925" cy="719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ts val="7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sz="28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CYFRONET</a:t>
            </a:r>
            <a:endParaRPr lang="en-GB" sz="2800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0" y="5805488"/>
            <a:ext cx="1908175" cy="719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03</a:t>
            </a:r>
            <a:r>
              <a:rPr lang="de-DE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.</a:t>
            </a:r>
            <a:r>
              <a:rPr lang="en-US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06</a:t>
            </a:r>
            <a:r>
              <a:rPr lang="de-DE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.1</a:t>
            </a:r>
            <a:r>
              <a:rPr lang="en-US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3</a:t>
            </a:r>
            <a:endParaRPr lang="de-DE" sz="2000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028825" y="3909380"/>
            <a:ext cx="4572000" cy="8817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endParaRPr lang="pl-PL" dirty="0" smtClean="0">
              <a:solidFill>
                <a:srgbClr val="000000"/>
              </a:solidFill>
              <a:latin typeface="Arial" pitchFamily="-1" charset="0"/>
            </a:endParaRPr>
          </a:p>
          <a:p>
            <a:pPr>
              <a:lnSpc>
                <a:spcPct val="95000"/>
              </a:lnSpc>
            </a:pPr>
            <a:endParaRPr lang="pl-PL" dirty="0">
              <a:solidFill>
                <a:srgbClr val="000000"/>
              </a:solidFill>
              <a:latin typeface="Arial" pitchFamily="-1" charset="0"/>
            </a:endParaRPr>
          </a:p>
          <a:p>
            <a:pPr>
              <a:lnSpc>
                <a:spcPct val="95000"/>
              </a:lnSpc>
            </a:pPr>
            <a:endParaRPr lang="en-US" dirty="0" smtClean="0">
              <a:solidFill>
                <a:srgbClr val="000000"/>
              </a:solidFill>
              <a:latin typeface="Arial" pitchFamily="-1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0" y="2420719"/>
            <a:ext cx="762269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Hands On Session 1: How to develop </a:t>
            </a:r>
            <a:r>
              <a:rPr lang="en-US" sz="3200" b="1" dirty="0" err="1" smtClean="0">
                <a:solidFill>
                  <a:schemeClr val="tx1"/>
                </a:solidFill>
              </a:rPr>
              <a:t>multiscale</a:t>
            </a:r>
            <a:r>
              <a:rPr lang="en-US" sz="3200" b="1" dirty="0" smtClean="0">
                <a:solidFill>
                  <a:schemeClr val="tx1"/>
                </a:solidFill>
              </a:rPr>
              <a:t> applications with MAD, </a:t>
            </a:r>
            <a:r>
              <a:rPr lang="en-US" sz="3200" b="1" dirty="0" err="1" smtClean="0">
                <a:solidFill>
                  <a:schemeClr val="tx1"/>
                </a:solidFill>
              </a:rPr>
              <a:t>MaMe</a:t>
            </a:r>
            <a:r>
              <a:rPr lang="en-US" sz="3200" b="1" dirty="0" smtClean="0">
                <a:solidFill>
                  <a:schemeClr val="tx1"/>
                </a:solidFill>
              </a:rPr>
              <a:t> and </a:t>
            </a:r>
            <a:r>
              <a:rPr lang="en-US" sz="3200" b="1" dirty="0" err="1" smtClean="0">
                <a:solidFill>
                  <a:schemeClr val="tx1"/>
                </a:solidFill>
              </a:rPr>
              <a:t>GridSpace</a:t>
            </a:r>
            <a:r>
              <a:rPr lang="en-US" sz="3200" b="1" dirty="0" smtClean="0">
                <a:solidFill>
                  <a:schemeClr val="tx1"/>
                </a:solidFill>
              </a:rPr>
              <a:t> Experiment Workbench?</a:t>
            </a:r>
          </a:p>
          <a:p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pl-P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K. Rycerz, </a:t>
            </a:r>
            <a:r>
              <a:rPr lang="pl-PL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E.Ciepiela</a:t>
            </a:r>
            <a:r>
              <a:rPr lang="pl-P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M.Pawlik</a:t>
            </a:r>
            <a:r>
              <a:rPr lang="pl-P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T.Gubała</a:t>
            </a:r>
            <a:r>
              <a:rPr lang="pl-PL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D.Harężlak</a:t>
            </a:r>
            <a:r>
              <a:rPr lang="pl-P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J.Meizner</a:t>
            </a:r>
            <a:r>
              <a:rPr lang="pl-P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M.Bubak</a:t>
            </a:r>
            <a:endParaRPr lang="en-GB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Tightly Coupled example – canal application</a:t>
            </a:r>
            <a:endParaRPr lang="en-US" sz="3200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Mapper Project</a:t>
            </a:r>
            <a:endParaRPr lang="de-DE"/>
          </a:p>
        </p:txBody>
      </p:sp>
      <p:pic>
        <p:nvPicPr>
          <p:cNvPr id="6" name="Symbol zastępczy zawartości 11" descr="canaly2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208714"/>
            <a:ext cx="9129426" cy="50576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err="1" smtClean="0"/>
              <a:t>See</a:t>
            </a:r>
            <a:r>
              <a:rPr lang="pl-PL" dirty="0" smtClean="0"/>
              <a:t> </a:t>
            </a:r>
            <a:r>
              <a:rPr lang="pl-PL" dirty="0" err="1" smtClean="0"/>
              <a:t>also</a:t>
            </a:r>
            <a:r>
              <a:rPr lang="pl-PL" dirty="0" smtClean="0"/>
              <a:t>:</a:t>
            </a:r>
            <a:endParaRPr lang="pl-PL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2000" dirty="0"/>
              <a:t>http://</a:t>
            </a:r>
            <a:r>
              <a:rPr lang="pl-PL" sz="2000" dirty="0" smtClean="0"/>
              <a:t>dice.cyfronet.pl</a:t>
            </a:r>
          </a:p>
          <a:p>
            <a:r>
              <a:rPr lang="pl-PL" sz="2000" dirty="0" smtClean="0"/>
              <a:t>http</a:t>
            </a:r>
            <a:r>
              <a:rPr lang="pl-PL" sz="2000" dirty="0"/>
              <a:t>://</a:t>
            </a:r>
            <a:r>
              <a:rPr lang="pl-PL" sz="2000" dirty="0" smtClean="0"/>
              <a:t>dice.cyfronet.pl/projects/details/Mapper</a:t>
            </a:r>
          </a:p>
          <a:p>
            <a:r>
              <a:rPr lang="pl-PL" sz="2000" dirty="0" smtClean="0"/>
              <a:t>E</a:t>
            </a:r>
            <a:r>
              <a:rPr lang="pl-PL" sz="2000" dirty="0"/>
              <a:t>. Ciepiela et al.:  </a:t>
            </a:r>
            <a:r>
              <a:rPr lang="pl-PL" sz="2000" dirty="0" err="1"/>
              <a:t>Exploratory</a:t>
            </a:r>
            <a:r>
              <a:rPr lang="pl-PL" sz="2000" dirty="0"/>
              <a:t> Programming in the Virtual </a:t>
            </a:r>
            <a:r>
              <a:rPr lang="pl-PL" sz="2000" dirty="0" err="1"/>
              <a:t>Laboratory</a:t>
            </a:r>
            <a:r>
              <a:rPr lang="pl-PL" sz="2000" dirty="0"/>
              <a:t>, </a:t>
            </a:r>
            <a:r>
              <a:rPr lang="pl-PL" sz="2000" dirty="0" err="1"/>
              <a:t>Proceedings</a:t>
            </a:r>
            <a:r>
              <a:rPr lang="pl-PL" sz="2000" dirty="0"/>
              <a:t> of the International </a:t>
            </a:r>
            <a:r>
              <a:rPr lang="pl-PL" sz="2000" dirty="0" err="1"/>
              <a:t>Multiconference</a:t>
            </a:r>
            <a:r>
              <a:rPr lang="pl-PL" sz="2000" dirty="0"/>
              <a:t> on </a:t>
            </a:r>
            <a:r>
              <a:rPr lang="pl-PL" sz="2000" dirty="0" err="1"/>
              <a:t>Computer</a:t>
            </a:r>
            <a:r>
              <a:rPr lang="pl-PL" sz="2000" dirty="0"/>
              <a:t> Science and Information Technology p. 621–628, 2010  </a:t>
            </a:r>
            <a:endParaRPr lang="pl-PL" sz="2000" dirty="0" smtClean="0"/>
          </a:p>
          <a:p>
            <a:r>
              <a:rPr lang="pl-PL" sz="2000" dirty="0" smtClean="0"/>
              <a:t>K</a:t>
            </a:r>
            <a:r>
              <a:rPr lang="pl-PL" sz="2000" dirty="0"/>
              <a:t>. Rycerz and M. Bubak: Component </a:t>
            </a:r>
            <a:r>
              <a:rPr lang="pl-PL" sz="2000" dirty="0" err="1"/>
              <a:t>Approach</a:t>
            </a:r>
            <a:r>
              <a:rPr lang="pl-PL" sz="2000" dirty="0"/>
              <a:t> to Distributed </a:t>
            </a:r>
            <a:r>
              <a:rPr lang="pl-PL" sz="2000" dirty="0" err="1"/>
              <a:t>Multiscale</a:t>
            </a:r>
            <a:r>
              <a:rPr lang="pl-PL" sz="2000" dirty="0"/>
              <a:t> </a:t>
            </a:r>
            <a:r>
              <a:rPr lang="pl-PL" sz="2000" dirty="0" err="1"/>
              <a:t>Simulations</a:t>
            </a:r>
            <a:r>
              <a:rPr lang="pl-PL" sz="2000" dirty="0"/>
              <a:t>, SIMULTECH 2011, </a:t>
            </a:r>
            <a:r>
              <a:rPr lang="pl-PL" sz="2000" dirty="0" err="1"/>
              <a:t>Noordwijkerhout</a:t>
            </a:r>
            <a:r>
              <a:rPr lang="pl-PL" sz="2000" dirty="0"/>
              <a:t>, pp. 122-127, The </a:t>
            </a:r>
            <a:r>
              <a:rPr lang="pl-PL" sz="2000" dirty="0" err="1"/>
              <a:t>Netherlands</a:t>
            </a:r>
            <a:r>
              <a:rPr lang="pl-PL" sz="2000" dirty="0"/>
              <a:t>, 29-31 </a:t>
            </a:r>
            <a:r>
              <a:rPr lang="pl-PL" sz="2000" dirty="0" err="1"/>
              <a:t>July</a:t>
            </a:r>
            <a:r>
              <a:rPr lang="pl-PL" sz="2000" dirty="0"/>
              <a:t>, </a:t>
            </a:r>
            <a:r>
              <a:rPr lang="pl-PL" sz="2000" dirty="0" smtClean="0"/>
              <a:t>2011</a:t>
            </a:r>
          </a:p>
          <a:p>
            <a:r>
              <a:rPr lang="pl-PL" sz="2000" dirty="0" smtClean="0"/>
              <a:t>K</a:t>
            </a:r>
            <a:r>
              <a:rPr lang="pl-PL" sz="2000" dirty="0"/>
              <a:t>. Rycerz et al</a:t>
            </a:r>
            <a:r>
              <a:rPr lang="pl-PL" sz="2000" dirty="0" smtClean="0"/>
              <a:t>.:</a:t>
            </a:r>
            <a:r>
              <a:rPr lang="en-US" sz="2000" dirty="0"/>
              <a:t>Composing, Execution and Sharing of </a:t>
            </a:r>
            <a:r>
              <a:rPr lang="en-US" sz="2000" dirty="0" err="1"/>
              <a:t>Multiscale</a:t>
            </a:r>
            <a:r>
              <a:rPr lang="en-US" sz="2000" dirty="0"/>
              <a:t> Applications</a:t>
            </a:r>
            <a:r>
              <a:rPr lang="pl-PL" sz="2000" dirty="0" smtClean="0"/>
              <a:t>, </a:t>
            </a:r>
            <a:r>
              <a:rPr lang="pl-PL" sz="2000" dirty="0" err="1" smtClean="0"/>
              <a:t>submitted</a:t>
            </a:r>
            <a:r>
              <a:rPr lang="pl-PL" sz="2000" dirty="0" smtClean="0"/>
              <a:t> to </a:t>
            </a:r>
            <a:r>
              <a:rPr lang="pl-PL" sz="2000" dirty="0" err="1" smtClean="0"/>
              <a:t>Future</a:t>
            </a:r>
            <a:r>
              <a:rPr lang="pl-PL" sz="2000" dirty="0" smtClean="0"/>
              <a:t> </a:t>
            </a:r>
            <a:r>
              <a:rPr lang="pl-PL" sz="2000" dirty="0" err="1" smtClean="0"/>
              <a:t>Generation</a:t>
            </a:r>
            <a:r>
              <a:rPr lang="pl-PL" sz="2000" dirty="0" smtClean="0"/>
              <a:t> </a:t>
            </a:r>
            <a:r>
              <a:rPr lang="pl-PL" sz="2000" dirty="0" err="1" smtClean="0"/>
              <a:t>Computer</a:t>
            </a:r>
            <a:r>
              <a:rPr lang="pl-PL" sz="2000" smtClean="0"/>
              <a:t> Systems, </a:t>
            </a:r>
            <a:r>
              <a:rPr lang="pl-PL" sz="2000" dirty="0" smtClean="0"/>
              <a:t>in  </a:t>
            </a:r>
            <a:r>
              <a:rPr lang="pl-PL" sz="2000" dirty="0" err="1"/>
              <a:t>review</a:t>
            </a:r>
            <a:r>
              <a:rPr lang="pl-PL" sz="2000" dirty="0"/>
              <a:t/>
            </a:r>
            <a:br>
              <a:rPr lang="pl-PL" sz="2000" dirty="0"/>
            </a:br>
            <a:endParaRPr lang="pl-PL" sz="2000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Mapper Project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Fusion application demo </a:t>
            </a:r>
            <a:endParaRPr lang="en-US" dirty="0"/>
          </a:p>
        </p:txBody>
      </p:sp>
      <p:sp>
        <p:nvSpPr>
          <p:cNvPr id="8" name="Podtytuł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Mapper Project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3289" y="-107950"/>
            <a:ext cx="6473250" cy="1311275"/>
          </a:xfrm>
        </p:spPr>
        <p:txBody>
          <a:bodyPr/>
          <a:lstStyle/>
          <a:p>
            <a:r>
              <a:rPr lang="en-US" dirty="0" smtClean="0"/>
              <a:t>Hands on exercises - step1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60518"/>
            <a:ext cx="8686800" cy="1231829"/>
          </a:xfrm>
        </p:spPr>
        <p:txBody>
          <a:bodyPr/>
          <a:lstStyle/>
          <a:p>
            <a:r>
              <a:rPr lang="en-US" sz="1800" dirty="0" smtClean="0"/>
              <a:t>http://www.mapper-project.eu/ -&gt; Events, conferences, training-&gt;</a:t>
            </a:r>
            <a:r>
              <a:rPr lang="en-US" sz="1800" dirty="0" err="1" smtClean="0"/>
              <a:t>Multiscale</a:t>
            </a:r>
            <a:r>
              <a:rPr lang="en-US" sz="1800" dirty="0" smtClean="0"/>
              <a:t> Summer School-&gt; Exercises &amp; Hands on -&gt;Hands On 1</a:t>
            </a:r>
          </a:p>
          <a:p>
            <a:r>
              <a:rPr lang="en-US" sz="1800" dirty="0" smtClean="0"/>
              <a:t>Step 1 – simple oscillator simulation and plot</a:t>
            </a:r>
          </a:p>
          <a:p>
            <a:endParaRPr lang="en-US" sz="1800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Mapper Project</a:t>
            </a:r>
            <a:endParaRPr lang="de-DE"/>
          </a:p>
        </p:txBody>
      </p:sp>
      <p:pic>
        <p:nvPicPr>
          <p:cNvPr id="6" name="Obraz 5" descr="Animated-mass-sprin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305" y="2540897"/>
            <a:ext cx="866185" cy="1732369"/>
          </a:xfrm>
          <a:prstGeom prst="rect">
            <a:avLst/>
          </a:prstGeom>
        </p:spPr>
      </p:pic>
      <p:pic>
        <p:nvPicPr>
          <p:cNvPr id="7" name="Obraz 6" descr="oscillat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2066" y="2508531"/>
            <a:ext cx="2117416" cy="1588062"/>
          </a:xfrm>
          <a:prstGeom prst="rect">
            <a:avLst/>
          </a:prstGeom>
        </p:spPr>
      </p:pic>
      <p:sp>
        <p:nvSpPr>
          <p:cNvPr id="8" name="Strzałka w prawo z wcięciem 7"/>
          <p:cNvSpPr/>
          <p:nvPr/>
        </p:nvSpPr>
        <p:spPr bwMode="auto">
          <a:xfrm>
            <a:off x="3018329" y="3180170"/>
            <a:ext cx="1246174" cy="299405"/>
          </a:xfrm>
          <a:prstGeom prst="notched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  <a:cs typeface="DejaVu Sans" charset="0"/>
            </a:endParaRPr>
          </a:p>
        </p:txBody>
      </p:sp>
      <p:sp>
        <p:nvSpPr>
          <p:cNvPr id="10" name="Schemat blokowy: dokument 9"/>
          <p:cNvSpPr/>
          <p:nvPr/>
        </p:nvSpPr>
        <p:spPr bwMode="auto">
          <a:xfrm>
            <a:off x="3244907" y="2435703"/>
            <a:ext cx="1019596" cy="704007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Calibri" pitchFamily="32" charset="0"/>
              </a:rPr>
              <a:t>position(t)</a:t>
            </a:r>
            <a:endParaRPr lang="en-US" sz="1400" dirty="0">
              <a:solidFill>
                <a:schemeClr val="tx1"/>
              </a:solidFill>
              <a:latin typeface="Calibri" pitchFamily="32" charset="0"/>
            </a:endParaRPr>
          </a:p>
        </p:txBody>
      </p:sp>
      <p:pic>
        <p:nvPicPr>
          <p:cNvPr id="11" name="Obraz 10" descr="step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3408" y="4273933"/>
            <a:ext cx="5087060" cy="1352739"/>
          </a:xfrm>
          <a:prstGeom prst="rect">
            <a:avLst/>
          </a:prstGeom>
        </p:spPr>
      </p:pic>
      <p:sp>
        <p:nvSpPr>
          <p:cNvPr id="12" name="Schemat blokowy: dokument 11"/>
          <p:cNvSpPr/>
          <p:nvPr/>
        </p:nvSpPr>
        <p:spPr bwMode="auto">
          <a:xfrm>
            <a:off x="921145" y="3033165"/>
            <a:ext cx="793019" cy="704007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Calibri" pitchFamily="32" charset="0"/>
              </a:rPr>
              <a:t>weight</a:t>
            </a:r>
          </a:p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Calibri" pitchFamily="32" charset="0"/>
              </a:rPr>
              <a:t>density</a:t>
            </a:r>
            <a:endParaRPr lang="en-US" sz="1400" dirty="0">
              <a:solidFill>
                <a:schemeClr val="tx1"/>
              </a:solidFill>
              <a:latin typeface="Calibri" pitchFamily="32" charset="0"/>
            </a:endParaRPr>
          </a:p>
        </p:txBody>
      </p:sp>
      <p:sp>
        <p:nvSpPr>
          <p:cNvPr id="13" name="Strzałka w prawo z wcięciem 12"/>
          <p:cNvSpPr/>
          <p:nvPr/>
        </p:nvSpPr>
        <p:spPr bwMode="auto">
          <a:xfrm>
            <a:off x="1778899" y="3186913"/>
            <a:ext cx="527331" cy="299405"/>
          </a:xfrm>
          <a:prstGeom prst="notched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  <a:cs typeface="DejaVu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-107950"/>
            <a:ext cx="6886321" cy="1311275"/>
          </a:xfrm>
        </p:spPr>
        <p:txBody>
          <a:bodyPr/>
          <a:lstStyle/>
          <a:p>
            <a:r>
              <a:rPr lang="en-US" dirty="0" smtClean="0"/>
              <a:t>Hands on exercises – step 2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341438"/>
            <a:ext cx="8686800" cy="649203"/>
          </a:xfrm>
        </p:spPr>
        <p:txBody>
          <a:bodyPr/>
          <a:lstStyle/>
          <a:p>
            <a:r>
              <a:rPr lang="en-US" sz="1800" dirty="0" smtClean="0"/>
              <a:t>simple oscillator simulation and plot distributed</a:t>
            </a:r>
          </a:p>
          <a:p>
            <a:endParaRPr lang="en-US" sz="1800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Mapper Project</a:t>
            </a:r>
            <a:endParaRPr lang="de-DE"/>
          </a:p>
        </p:txBody>
      </p:sp>
      <p:pic>
        <p:nvPicPr>
          <p:cNvPr id="6" name="Obraz 5" descr="Animated-mass-sprin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134" y="1634589"/>
            <a:ext cx="866185" cy="1732369"/>
          </a:xfrm>
          <a:prstGeom prst="rect">
            <a:avLst/>
          </a:prstGeom>
        </p:spPr>
      </p:pic>
      <p:pic>
        <p:nvPicPr>
          <p:cNvPr id="7" name="Obraz 6" descr="oscillat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263" y="1650774"/>
            <a:ext cx="2117416" cy="1588062"/>
          </a:xfrm>
          <a:prstGeom prst="rect">
            <a:avLst/>
          </a:prstGeom>
        </p:spPr>
      </p:pic>
      <p:sp>
        <p:nvSpPr>
          <p:cNvPr id="8" name="Strzałka w prawo z wcięciem 7"/>
          <p:cNvSpPr/>
          <p:nvPr/>
        </p:nvSpPr>
        <p:spPr bwMode="auto">
          <a:xfrm>
            <a:off x="3034514" y="2524714"/>
            <a:ext cx="1246174" cy="299405"/>
          </a:xfrm>
          <a:prstGeom prst="notched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  <a:cs typeface="DejaVu Sans" charset="0"/>
            </a:endParaRPr>
          </a:p>
        </p:txBody>
      </p:sp>
      <p:sp>
        <p:nvSpPr>
          <p:cNvPr id="9" name="Prostokąt 8"/>
          <p:cNvSpPr/>
          <p:nvPr/>
        </p:nvSpPr>
        <p:spPr bwMode="auto">
          <a:xfrm>
            <a:off x="574535" y="3236182"/>
            <a:ext cx="6599961" cy="143292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hangingPunct="1">
              <a:lnSpc>
                <a:spcPct val="100000"/>
              </a:lnSpc>
              <a:defRPr/>
            </a:pPr>
            <a:endParaRPr lang="en-US" sz="1400" dirty="0">
              <a:solidFill>
                <a:schemeClr val="tx1"/>
              </a:solidFill>
              <a:cs typeface="Arial" charset="0"/>
            </a:endParaRPr>
          </a:p>
          <a:p>
            <a:pPr hangingPunct="1">
              <a:lnSpc>
                <a:spcPct val="100000"/>
              </a:lnSpc>
              <a:defRPr/>
            </a:pPr>
            <a:endParaRPr lang="en-US" sz="1400" dirty="0">
              <a:solidFill>
                <a:schemeClr val="tx1"/>
              </a:solidFill>
              <a:cs typeface="Arial" charset="0"/>
            </a:endParaRPr>
          </a:p>
          <a:p>
            <a:pPr hangingPunct="1">
              <a:lnSpc>
                <a:spcPct val="100000"/>
              </a:lnSpc>
              <a:defRPr/>
            </a:pPr>
            <a:endParaRPr lang="en-US" sz="1400" dirty="0">
              <a:solidFill>
                <a:schemeClr val="tx1"/>
              </a:solidFill>
              <a:cs typeface="Arial" charset="0"/>
            </a:endParaRPr>
          </a:p>
          <a:p>
            <a:pPr hangingPunct="1">
              <a:lnSpc>
                <a:spcPct val="100000"/>
              </a:lnSpc>
              <a:defRPr/>
            </a:pPr>
            <a:r>
              <a:rPr lang="en-US" sz="1400" dirty="0" smtClean="0">
                <a:solidFill>
                  <a:schemeClr val="tx1"/>
                </a:solidFill>
                <a:cs typeface="Arial" charset="0"/>
              </a:rPr>
              <a:t>GS </a:t>
            </a:r>
            <a:r>
              <a:rPr lang="en-US" sz="1400" dirty="0">
                <a:solidFill>
                  <a:schemeClr val="tx1"/>
                </a:solidFill>
                <a:cs typeface="Arial" charset="0"/>
              </a:rPr>
              <a:t>Experiment</a:t>
            </a:r>
          </a:p>
        </p:txBody>
      </p:sp>
      <p:sp>
        <p:nvSpPr>
          <p:cNvPr id="10" name="Prostokąt zaokrąglony 9"/>
          <p:cNvSpPr/>
          <p:nvPr/>
        </p:nvSpPr>
        <p:spPr bwMode="auto">
          <a:xfrm>
            <a:off x="4814761" y="3339987"/>
            <a:ext cx="1658867" cy="1118725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hangingPunct="1">
              <a:lnSpc>
                <a:spcPct val="100000"/>
              </a:lnSpc>
              <a:defRPr/>
            </a:pPr>
            <a:r>
              <a:rPr lang="en-US" sz="1400" dirty="0" err="1" smtClean="0">
                <a:solidFill>
                  <a:schemeClr val="tx1"/>
                </a:solidFill>
                <a:cs typeface="Arial" charset="0"/>
              </a:rPr>
              <a:t>Gnuplot</a:t>
            </a:r>
            <a:endParaRPr lang="en-US" sz="14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1" name="Prostokąt zaokrąglony 10"/>
          <p:cNvSpPr/>
          <p:nvPr/>
        </p:nvSpPr>
        <p:spPr bwMode="auto">
          <a:xfrm>
            <a:off x="1816897" y="3348079"/>
            <a:ext cx="1606034" cy="111063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hangingPunct="1">
              <a:lnSpc>
                <a:spcPct val="100000"/>
              </a:lnSpc>
              <a:defRPr/>
            </a:pPr>
            <a:r>
              <a:rPr lang="en-US" sz="1400" dirty="0" smtClean="0">
                <a:solidFill>
                  <a:schemeClr val="tx1"/>
                </a:solidFill>
                <a:cs typeface="Arial" charset="0"/>
              </a:rPr>
              <a:t>Python </a:t>
            </a:r>
            <a:endParaRPr lang="en-US" sz="14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2065874" y="3760520"/>
            <a:ext cx="992915" cy="398786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chemeClr val="tx1"/>
                </a:solidFill>
                <a:latin typeface="Calibri" pitchFamily="32" charset="0"/>
              </a:rPr>
              <a:t>Snippet </a:t>
            </a:r>
            <a:r>
              <a:rPr lang="pl-PL" sz="1400" dirty="0" smtClean="0">
                <a:solidFill>
                  <a:schemeClr val="tx1"/>
                </a:solidFill>
                <a:latin typeface="Calibri" pitchFamily="32" charset="0"/>
              </a:rPr>
              <a:t>1</a:t>
            </a:r>
            <a:endParaRPr lang="en-US" sz="1400" dirty="0">
              <a:solidFill>
                <a:schemeClr val="tx1"/>
              </a:solidFill>
              <a:latin typeface="Calibri" pitchFamily="32" charset="0"/>
            </a:endParaRPr>
          </a:p>
        </p:txBody>
      </p:sp>
      <p:cxnSp>
        <p:nvCxnSpPr>
          <p:cNvPr id="14" name="AutoShape 32"/>
          <p:cNvCxnSpPr>
            <a:cxnSpLocks noChangeShapeType="1"/>
            <a:stCxn id="12" idx="3"/>
          </p:cNvCxnSpPr>
          <p:nvPr/>
        </p:nvCxnSpPr>
        <p:spPr bwMode="auto">
          <a:xfrm>
            <a:off x="3058789" y="3959913"/>
            <a:ext cx="2051849" cy="12835"/>
          </a:xfrm>
          <a:prstGeom prst="straightConnector1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</p:spPr>
      </p:cxnSp>
      <p:grpSp>
        <p:nvGrpSpPr>
          <p:cNvPr id="17" name="Grupa 170"/>
          <p:cNvGrpSpPr>
            <a:grpSpLocks/>
          </p:cNvGrpSpPr>
          <p:nvPr/>
        </p:nvGrpSpPr>
        <p:grpSpPr bwMode="auto">
          <a:xfrm>
            <a:off x="2331012" y="4447707"/>
            <a:ext cx="428625" cy="666460"/>
            <a:chOff x="1404451" y="4316079"/>
            <a:chExt cx="428629" cy="1071570"/>
          </a:xfrm>
        </p:grpSpPr>
        <p:sp>
          <p:nvSpPr>
            <p:cNvPr id="18" name="AutoShape 21"/>
            <p:cNvSpPr>
              <a:spLocks noChangeArrowheads="1"/>
            </p:cNvSpPr>
            <p:nvPr/>
          </p:nvSpPr>
          <p:spPr bwMode="auto">
            <a:xfrm rot="5400000">
              <a:off x="1082981" y="4637549"/>
              <a:ext cx="1071570" cy="428629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4F81BD"/>
            </a:solidFill>
            <a:ln w="25560">
              <a:solidFill>
                <a:srgbClr val="385D8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sz="1400">
                <a:solidFill>
                  <a:schemeClr val="tx1"/>
                </a:solidFill>
              </a:endParaRPr>
            </a:p>
          </p:txBody>
        </p:sp>
        <p:sp>
          <p:nvSpPr>
            <p:cNvPr id="19" name="pole tekstowe 172"/>
            <p:cNvSpPr txBox="1">
              <a:spLocks noChangeArrowheads="1"/>
            </p:cNvSpPr>
            <p:nvPr/>
          </p:nvSpPr>
          <p:spPr bwMode="auto">
            <a:xfrm rot="5400000">
              <a:off x="1241951" y="4610803"/>
              <a:ext cx="824200" cy="307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chemeClr val="tx1"/>
                  </a:solidFill>
                </a:rPr>
                <a:t>SSH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upa 177"/>
          <p:cNvGrpSpPr>
            <a:grpSpLocks/>
          </p:cNvGrpSpPr>
          <p:nvPr/>
        </p:nvGrpSpPr>
        <p:grpSpPr bwMode="auto">
          <a:xfrm>
            <a:off x="5572773" y="4453410"/>
            <a:ext cx="428625" cy="903516"/>
            <a:chOff x="1048398" y="3785505"/>
            <a:chExt cx="428629" cy="1409111"/>
          </a:xfrm>
        </p:grpSpPr>
        <p:sp>
          <p:nvSpPr>
            <p:cNvPr id="21" name="AutoShape 21"/>
            <p:cNvSpPr>
              <a:spLocks noChangeArrowheads="1"/>
            </p:cNvSpPr>
            <p:nvPr/>
          </p:nvSpPr>
          <p:spPr bwMode="auto">
            <a:xfrm rot="5400000">
              <a:off x="726928" y="4106976"/>
              <a:ext cx="1071569" cy="428629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4F81BD"/>
            </a:solidFill>
            <a:ln w="25560">
              <a:solidFill>
                <a:srgbClr val="385D8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sz="1400">
                <a:solidFill>
                  <a:schemeClr val="tx1"/>
                </a:solidFill>
              </a:endParaRPr>
            </a:p>
          </p:txBody>
        </p:sp>
        <p:sp>
          <p:nvSpPr>
            <p:cNvPr id="22" name="pole tekstowe 179"/>
            <p:cNvSpPr txBox="1">
              <a:spLocks noChangeArrowheads="1"/>
            </p:cNvSpPr>
            <p:nvPr/>
          </p:nvSpPr>
          <p:spPr bwMode="auto">
            <a:xfrm rot="5400000">
              <a:off x="569168" y="4336172"/>
              <a:ext cx="140911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chemeClr val="tx1"/>
                  </a:solidFill>
                </a:rPr>
                <a:t>SSH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Schemat blokowy: dokument 22"/>
          <p:cNvSpPr/>
          <p:nvPr/>
        </p:nvSpPr>
        <p:spPr bwMode="auto">
          <a:xfrm>
            <a:off x="3236815" y="1844984"/>
            <a:ext cx="938675" cy="704007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Calibri" pitchFamily="32" charset="0"/>
              </a:rPr>
              <a:t>position(t)</a:t>
            </a:r>
            <a:endParaRPr lang="en-US" sz="1400" dirty="0">
              <a:solidFill>
                <a:schemeClr val="tx1"/>
              </a:solidFill>
              <a:latin typeface="Calibri" pitchFamily="3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97414" y="5139399"/>
            <a:ext cx="1193744" cy="1004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07057" y="5154626"/>
            <a:ext cx="1223731" cy="102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Rectangle 18"/>
          <p:cNvSpPr>
            <a:spLocks noChangeArrowheads="1"/>
          </p:cNvSpPr>
          <p:nvPr/>
        </p:nvSpPr>
        <p:spPr bwMode="auto">
          <a:xfrm>
            <a:off x="5115222" y="3767264"/>
            <a:ext cx="992915" cy="398786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chemeClr val="tx1"/>
                </a:solidFill>
                <a:latin typeface="Calibri" pitchFamily="32" charset="0"/>
              </a:rPr>
              <a:t>Snippet </a:t>
            </a:r>
            <a:r>
              <a:rPr lang="en-US" sz="1400" dirty="0" smtClean="0">
                <a:solidFill>
                  <a:schemeClr val="tx1"/>
                </a:solidFill>
              </a:rPr>
              <a:t>2</a:t>
            </a:r>
            <a:endParaRPr lang="en-US" sz="1400" dirty="0">
              <a:solidFill>
                <a:schemeClr val="tx1"/>
              </a:solidFill>
              <a:latin typeface="Calibri" pitchFamily="32" charset="0"/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2945501" y="5769621"/>
            <a:ext cx="615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Zeus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pole tekstowe 35"/>
          <p:cNvSpPr txBox="1"/>
          <p:nvPr/>
        </p:nvSpPr>
        <p:spPr>
          <a:xfrm>
            <a:off x="6399451" y="5792548"/>
            <a:ext cx="604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Reef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zawartości 5" descr="step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2857" y="2861744"/>
            <a:ext cx="8228013" cy="3272340"/>
          </a:xfrm>
        </p:spPr>
      </p:pic>
      <p:sp>
        <p:nvSpPr>
          <p:cNvPr id="4" name="Symbol zastępczy stopki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Mapper Project</a:t>
            </a:r>
            <a:endParaRPr lang="de-DE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1" y="-107950"/>
            <a:ext cx="6991518" cy="1311275"/>
          </a:xfrm>
        </p:spPr>
        <p:txBody>
          <a:bodyPr/>
          <a:lstStyle/>
          <a:p>
            <a:r>
              <a:rPr lang="en-US" dirty="0" smtClean="0"/>
              <a:t>Hands on exercises – step 3</a:t>
            </a:r>
            <a:endParaRPr lang="en-US" dirty="0"/>
          </a:p>
        </p:txBody>
      </p:sp>
      <p:pic>
        <p:nvPicPr>
          <p:cNvPr id="7" name="Obraz 6" descr="Animated-mass-sprin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279" y="1998732"/>
            <a:ext cx="866185" cy="1732369"/>
          </a:xfrm>
          <a:prstGeom prst="rect">
            <a:avLst/>
          </a:prstGeom>
        </p:spPr>
      </p:pic>
      <p:pic>
        <p:nvPicPr>
          <p:cNvPr id="8" name="Obraz 7" descr="oscillat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1388" y="1998734"/>
            <a:ext cx="2117416" cy="1588062"/>
          </a:xfrm>
          <a:prstGeom prst="rect">
            <a:avLst/>
          </a:prstGeom>
        </p:spPr>
      </p:pic>
      <p:sp>
        <p:nvSpPr>
          <p:cNvPr id="9" name="Strzałka w prawo z wcięciem 8"/>
          <p:cNvSpPr/>
          <p:nvPr/>
        </p:nvSpPr>
        <p:spPr bwMode="auto">
          <a:xfrm>
            <a:off x="6176921" y="2670373"/>
            <a:ext cx="606903" cy="299405"/>
          </a:xfrm>
          <a:prstGeom prst="notched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  <a:cs typeface="DejaVu Sans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1774" y="2409993"/>
            <a:ext cx="1041890" cy="94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Sześciokąt 12"/>
          <p:cNvSpPr/>
          <p:nvPr/>
        </p:nvSpPr>
        <p:spPr bwMode="auto">
          <a:xfrm>
            <a:off x="3037211" y="2192944"/>
            <a:ext cx="1286633" cy="890124"/>
          </a:xfrm>
          <a:prstGeom prst="hex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2" charset="0"/>
                <a:cs typeface="DejaVu Sans" charset="0"/>
              </a:rPr>
              <a:t>Lattice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2" charset="0"/>
                <a:cs typeface="DejaVu Sans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2" charset="0"/>
                <a:cs typeface="DejaVu Sans" charset="0"/>
              </a:rPr>
              <a:t>constant</a:t>
            </a:r>
          </a:p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</a:rPr>
              <a:t>2 density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2" charset="0"/>
              <a:cs typeface="DejaVu Sans" charset="0"/>
            </a:endParaRPr>
          </a:p>
        </p:txBody>
      </p:sp>
      <p:sp>
        <p:nvSpPr>
          <p:cNvPr id="14" name="Strzałka w prawo z wcięciem 13"/>
          <p:cNvSpPr/>
          <p:nvPr/>
        </p:nvSpPr>
        <p:spPr bwMode="auto">
          <a:xfrm>
            <a:off x="2331856" y="2588104"/>
            <a:ext cx="606903" cy="299405"/>
          </a:xfrm>
          <a:prstGeom prst="notched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  <a:cs typeface="DejaVu Sans" charset="0"/>
            </a:endParaRPr>
          </a:p>
        </p:txBody>
      </p:sp>
      <p:sp>
        <p:nvSpPr>
          <p:cNvPr id="15" name="Strzałka w prawo z wcięciem 14"/>
          <p:cNvSpPr/>
          <p:nvPr/>
        </p:nvSpPr>
        <p:spPr bwMode="auto">
          <a:xfrm>
            <a:off x="4621902" y="2531460"/>
            <a:ext cx="606903" cy="299405"/>
          </a:xfrm>
          <a:prstGeom prst="notched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  <a:cs typeface="DejaVu Sans" charset="0"/>
            </a:endParaRPr>
          </a:p>
        </p:txBody>
      </p:sp>
      <p:sp>
        <p:nvSpPr>
          <p:cNvPr id="17" name="Schemat blokowy: dokument 16"/>
          <p:cNvSpPr/>
          <p:nvPr/>
        </p:nvSpPr>
        <p:spPr bwMode="auto">
          <a:xfrm>
            <a:off x="2219917" y="1909722"/>
            <a:ext cx="890124" cy="704007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Calibri" pitchFamily="32" charset="0"/>
              </a:rPr>
              <a:t>Lattice constant</a:t>
            </a:r>
            <a:endParaRPr lang="en-US" sz="1400" dirty="0">
              <a:solidFill>
                <a:schemeClr val="tx1"/>
              </a:solidFill>
              <a:latin typeface="Calibri" pitchFamily="32" charset="0"/>
            </a:endParaRPr>
          </a:p>
        </p:txBody>
      </p:sp>
      <p:sp>
        <p:nvSpPr>
          <p:cNvPr id="18" name="Schemat blokowy: dokument 17"/>
          <p:cNvSpPr/>
          <p:nvPr/>
        </p:nvSpPr>
        <p:spPr bwMode="auto">
          <a:xfrm>
            <a:off x="4523449" y="1836893"/>
            <a:ext cx="793019" cy="704007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Calibri" pitchFamily="32" charset="0"/>
              </a:rPr>
              <a:t>weight</a:t>
            </a:r>
          </a:p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Calibri" pitchFamily="32" charset="0"/>
              </a:rPr>
              <a:t>density</a:t>
            </a:r>
            <a:endParaRPr lang="en-US" sz="1400" dirty="0">
              <a:solidFill>
                <a:schemeClr val="tx1"/>
              </a:solidFill>
              <a:latin typeface="Calibri" pitchFamily="32" charset="0"/>
            </a:endParaRPr>
          </a:p>
        </p:txBody>
      </p:sp>
      <p:sp>
        <p:nvSpPr>
          <p:cNvPr id="19" name="Schemat blokowy: dokument 18"/>
          <p:cNvSpPr/>
          <p:nvPr/>
        </p:nvSpPr>
        <p:spPr bwMode="auto">
          <a:xfrm>
            <a:off x="5850542" y="1909722"/>
            <a:ext cx="1014203" cy="704007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Calibri" pitchFamily="32" charset="0"/>
              </a:rPr>
              <a:t>position(t)</a:t>
            </a:r>
            <a:endParaRPr lang="en-US" sz="1400" dirty="0">
              <a:solidFill>
                <a:schemeClr val="tx1"/>
              </a:solidFill>
              <a:latin typeface="Calibri" pitchFamily="32" charset="0"/>
            </a:endParaRPr>
          </a:p>
        </p:txBody>
      </p:sp>
      <p:sp>
        <p:nvSpPr>
          <p:cNvPr id="20" name="Schemat blokowy: dokument 19"/>
          <p:cNvSpPr/>
          <p:nvPr/>
        </p:nvSpPr>
        <p:spPr bwMode="auto">
          <a:xfrm>
            <a:off x="99803" y="2508533"/>
            <a:ext cx="1019598" cy="621737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Calibri" pitchFamily="32" charset="0"/>
              </a:rPr>
              <a:t>potentials</a:t>
            </a:r>
            <a:endParaRPr lang="en-US" sz="1400" dirty="0">
              <a:solidFill>
                <a:schemeClr val="tx1"/>
              </a:solidFill>
              <a:latin typeface="Calibri" pitchFamily="32" charset="0"/>
            </a:endParaRPr>
          </a:p>
        </p:txBody>
      </p:sp>
      <p:sp>
        <p:nvSpPr>
          <p:cNvPr id="21" name="Strzałka w prawo z wcięciem 20"/>
          <p:cNvSpPr/>
          <p:nvPr/>
        </p:nvSpPr>
        <p:spPr bwMode="auto">
          <a:xfrm>
            <a:off x="1140977" y="2554387"/>
            <a:ext cx="261643" cy="299405"/>
          </a:xfrm>
          <a:prstGeom prst="notched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  <a:cs typeface="DejaVu Sans" charset="0"/>
            </a:endParaRPr>
          </a:p>
        </p:txBody>
      </p:sp>
      <p:sp>
        <p:nvSpPr>
          <p:cNvPr id="22" name="Symbol zastępczy zawartości 2"/>
          <p:cNvSpPr txBox="1">
            <a:spLocks/>
          </p:cNvSpPr>
          <p:nvPr/>
        </p:nvSpPr>
        <p:spPr bwMode="auto">
          <a:xfrm>
            <a:off x="360096" y="1292886"/>
            <a:ext cx="8686800" cy="6492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49263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Building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multiscale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application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42938" y="0"/>
            <a:ext cx="6192837" cy="118268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3600" smtClean="0">
                <a:latin typeface="Arial" charset="0"/>
              </a:rPr>
              <a:t>Plan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457200" y="1371600"/>
            <a:ext cx="8229600" cy="467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287338" indent="-287338" hangingPunct="1">
              <a:lnSpc>
                <a:spcPct val="100000"/>
              </a:lnSpc>
              <a:buClr>
                <a:schemeClr val="tx1"/>
              </a:buClr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600" dirty="0" smtClean="0">
                <a:solidFill>
                  <a:srgbClr val="000000"/>
                </a:solidFill>
                <a:latin typeface="Calibri" pitchFamily="32" charset="0"/>
              </a:rPr>
              <a:t>Objectives and Requirements</a:t>
            </a:r>
          </a:p>
          <a:p>
            <a:pPr marL="287338" indent="-287338" hangingPunct="1">
              <a:lnSpc>
                <a:spcPct val="100000"/>
              </a:lnSpc>
              <a:buClr>
                <a:schemeClr val="tx1"/>
              </a:buClr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600" dirty="0" smtClean="0">
                <a:solidFill>
                  <a:srgbClr val="000000"/>
                </a:solidFill>
                <a:latin typeface="Calibri" pitchFamily="32" charset="0"/>
              </a:rPr>
              <a:t>Idea of  </a:t>
            </a:r>
            <a:r>
              <a:rPr lang="en-US" sz="3600" dirty="0" err="1" smtClean="0">
                <a:solidFill>
                  <a:srgbClr val="000000"/>
                </a:solidFill>
                <a:latin typeface="Calibri" pitchFamily="32" charset="0"/>
              </a:rPr>
              <a:t>Multiscale</a:t>
            </a:r>
            <a:r>
              <a:rPr lang="en-US" sz="3600" dirty="0" smtClean="0">
                <a:solidFill>
                  <a:srgbClr val="000000"/>
                </a:solidFill>
                <a:latin typeface="Calibri" pitchFamily="32" charset="0"/>
              </a:rPr>
              <a:t> Programming </a:t>
            </a:r>
            <a:r>
              <a:rPr lang="en-US" sz="3600" dirty="0">
                <a:solidFill>
                  <a:srgbClr val="000000"/>
                </a:solidFill>
                <a:latin typeface="Calibri" pitchFamily="32" charset="0"/>
              </a:rPr>
              <a:t>and Execution </a:t>
            </a:r>
            <a:r>
              <a:rPr lang="en-US" sz="3600" dirty="0" smtClean="0">
                <a:solidFill>
                  <a:srgbClr val="000000"/>
                </a:solidFill>
                <a:latin typeface="Calibri" pitchFamily="32" charset="0"/>
              </a:rPr>
              <a:t>Tools</a:t>
            </a:r>
            <a:endParaRPr lang="en-US" sz="3600" dirty="0">
              <a:solidFill>
                <a:srgbClr val="000000"/>
              </a:solidFill>
              <a:latin typeface="Calibri" pitchFamily="32" charset="0"/>
            </a:endParaRPr>
          </a:p>
          <a:p>
            <a:pPr marL="287338" indent="-287338" hangingPunct="1">
              <a:lnSpc>
                <a:spcPct val="100000"/>
              </a:lnSpc>
              <a:buClrTx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600" dirty="0" smtClean="0">
                <a:solidFill>
                  <a:srgbClr val="000000"/>
                </a:solidFill>
              </a:rPr>
              <a:t>Short demo based on Fusion application </a:t>
            </a:r>
            <a:r>
              <a:rPr lang="en-US" sz="3200" i="1" dirty="0" smtClean="0">
                <a:solidFill>
                  <a:srgbClr val="000000"/>
                </a:solidFill>
              </a:rPr>
              <a:t>by </a:t>
            </a:r>
            <a:r>
              <a:rPr lang="en-US" sz="3200" i="1" dirty="0" smtClean="0">
                <a:solidFill>
                  <a:srgbClr val="000000"/>
                </a:solidFill>
              </a:rPr>
              <a:t>Olivier </a:t>
            </a:r>
            <a:r>
              <a:rPr lang="en-US" sz="3200" i="1" dirty="0" err="1" smtClean="0">
                <a:solidFill>
                  <a:srgbClr val="000000"/>
                </a:solidFill>
              </a:rPr>
              <a:t>Hoenen</a:t>
            </a:r>
            <a:r>
              <a:rPr lang="en-US" sz="3200" i="1" dirty="0" smtClean="0">
                <a:solidFill>
                  <a:srgbClr val="000000"/>
                </a:solidFill>
              </a:rPr>
              <a:t>, IPP, MPG, </a:t>
            </a:r>
            <a:r>
              <a:rPr lang="en-US" sz="3200" i="1" dirty="0" smtClean="0">
                <a:solidFill>
                  <a:srgbClr val="000000"/>
                </a:solidFill>
              </a:rPr>
              <a:t>Germany</a:t>
            </a:r>
            <a:endParaRPr lang="pl-PL" sz="3200" i="1" dirty="0" smtClean="0">
              <a:solidFill>
                <a:srgbClr val="000000"/>
              </a:solidFill>
            </a:endParaRPr>
          </a:p>
          <a:p>
            <a:pPr marL="287338" indent="-287338" hangingPunct="1">
              <a:lnSpc>
                <a:spcPct val="100000"/>
              </a:lnSpc>
              <a:buClrTx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600" dirty="0" smtClean="0">
                <a:solidFill>
                  <a:srgbClr val="000000"/>
                </a:solidFill>
                <a:latin typeface="Calibri" pitchFamily="32" charset="0"/>
              </a:rPr>
              <a:t>Hands </a:t>
            </a:r>
            <a:r>
              <a:rPr lang="en-US" sz="3600" dirty="0" smtClean="0">
                <a:solidFill>
                  <a:srgbClr val="000000"/>
                </a:solidFill>
                <a:latin typeface="Calibri" pitchFamily="32" charset="0"/>
              </a:rPr>
              <a:t>on exercises</a:t>
            </a:r>
            <a:endParaRPr lang="en-US" sz="3600" dirty="0">
              <a:solidFill>
                <a:srgbClr val="000000"/>
              </a:solidFill>
              <a:latin typeface="Calibri" pitchFamily="32" charset="0"/>
            </a:endParaRPr>
          </a:p>
          <a:p>
            <a:pPr marL="287338" indent="-287338" hangingPunct="1">
              <a:lnSpc>
                <a:spcPct val="100000"/>
              </a:lnSpc>
              <a:buClrTx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2400" dirty="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O</a:t>
            </a:r>
            <a:r>
              <a:rPr lang="en-US" smtClean="0"/>
              <a:t>bjectives</a:t>
            </a:r>
          </a:p>
        </p:txBody>
      </p:sp>
      <p:sp>
        <p:nvSpPr>
          <p:cNvPr id="13315" name="Symbol zastępczy zawartości 2"/>
          <p:cNvSpPr>
            <a:spLocks noGrp="1"/>
          </p:cNvSpPr>
          <p:nvPr>
            <p:ph idx="1"/>
          </p:nvPr>
        </p:nvSpPr>
        <p:spPr>
          <a:xfrm>
            <a:off x="0" y="1101979"/>
            <a:ext cx="4539632" cy="4678363"/>
          </a:xfrm>
        </p:spPr>
        <p:txBody>
          <a:bodyPr/>
          <a:lstStyle/>
          <a:p>
            <a:r>
              <a:rPr lang="en-US" sz="1800" dirty="0" smtClean="0"/>
              <a:t>Design and implement an environment for composing </a:t>
            </a:r>
            <a:r>
              <a:rPr lang="en-US" sz="1800" dirty="0" err="1" smtClean="0"/>
              <a:t>multiscale</a:t>
            </a:r>
            <a:r>
              <a:rPr lang="en-US" sz="1800" dirty="0" smtClean="0"/>
              <a:t> simulations from single scale models </a:t>
            </a:r>
            <a:endParaRPr lang="en-US" sz="2400" dirty="0" smtClean="0"/>
          </a:p>
          <a:p>
            <a:pPr lvl="1"/>
            <a:r>
              <a:rPr lang="en-US" sz="1800" dirty="0" smtClean="0"/>
              <a:t>encapsulated as scientific software components</a:t>
            </a:r>
          </a:p>
          <a:p>
            <a:pPr lvl="1"/>
            <a:r>
              <a:rPr lang="en-US" sz="1800" dirty="0" smtClean="0"/>
              <a:t>distributed in various European   e-Infrastructures </a:t>
            </a:r>
          </a:p>
          <a:p>
            <a:pPr lvl="1"/>
            <a:r>
              <a:rPr lang="en-US" sz="1800" dirty="0" smtClean="0"/>
              <a:t>supporting loosely coupled and tightly coupled paradigm  </a:t>
            </a:r>
          </a:p>
          <a:p>
            <a:r>
              <a:rPr lang="en-US" sz="1800" dirty="0" smtClean="0"/>
              <a:t>Support composition of simulation models:</a:t>
            </a:r>
          </a:p>
          <a:p>
            <a:pPr lvl="1"/>
            <a:r>
              <a:rPr lang="pl-PL" sz="1800" dirty="0" smtClean="0"/>
              <a:t>u</a:t>
            </a:r>
            <a:r>
              <a:rPr lang="en-US" sz="1800" dirty="0" smtClean="0"/>
              <a:t>sing scripting approach</a:t>
            </a:r>
          </a:p>
          <a:p>
            <a:pPr lvl="1"/>
            <a:r>
              <a:rPr lang="pl-PL" sz="1800" dirty="0" smtClean="0"/>
              <a:t>b</a:t>
            </a:r>
            <a:r>
              <a:rPr lang="en-US" sz="1800" dirty="0" smtClean="0"/>
              <a:t>y reusable “in-</a:t>
            </a:r>
            <a:r>
              <a:rPr lang="en-US" sz="1800" dirty="0" err="1" smtClean="0"/>
              <a:t>silico</a:t>
            </a:r>
            <a:r>
              <a:rPr lang="en-US" sz="1800" dirty="0" smtClean="0"/>
              <a:t>” experiments </a:t>
            </a:r>
          </a:p>
          <a:p>
            <a:r>
              <a:rPr lang="en-US" sz="1800" dirty="0" smtClean="0"/>
              <a:t>Allow interaction between software components from different e-Infrastructures in a hybrid way.</a:t>
            </a:r>
          </a:p>
          <a:p>
            <a:pPr>
              <a:buNone/>
            </a:pPr>
            <a:endParaRPr lang="en-US" sz="1100" dirty="0" smtClean="0"/>
          </a:p>
        </p:txBody>
      </p:sp>
      <p:pic>
        <p:nvPicPr>
          <p:cNvPr id="8" name="Obraz 7" descr="layer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725" y="1844983"/>
            <a:ext cx="4257335" cy="273898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 bwMode="auto">
          <a:xfrm>
            <a:off x="4677196" y="1747880"/>
            <a:ext cx="4369700" cy="146465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  <a:cs typeface="DejaVu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Requirements Analysis</a:t>
            </a:r>
            <a:endParaRPr lang="en-GB" smtClean="0"/>
          </a:p>
        </p:txBody>
      </p:sp>
      <p:sp>
        <p:nvSpPr>
          <p:cNvPr id="18435" name="Symbol zastępczy zawartości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4678363"/>
          </a:xfrm>
        </p:spPr>
        <p:txBody>
          <a:bodyPr/>
          <a:lstStyle/>
          <a:p>
            <a:r>
              <a:rPr lang="pl-PL" sz="2000" dirty="0" smtClean="0"/>
              <a:t>F</a:t>
            </a:r>
            <a:r>
              <a:rPr lang="en-GB" sz="2000" dirty="0" err="1" smtClean="0"/>
              <a:t>ocus</a:t>
            </a:r>
            <a:r>
              <a:rPr lang="en-GB" sz="2000" dirty="0" smtClean="0"/>
              <a:t> on the </a:t>
            </a:r>
            <a:r>
              <a:rPr lang="en-GB" sz="2000" dirty="0" err="1" smtClean="0"/>
              <a:t>multiscale</a:t>
            </a:r>
            <a:r>
              <a:rPr lang="en-GB" sz="2000" dirty="0" smtClean="0"/>
              <a:t> applications that can be described as a set of connected, but independent  single scale modules</a:t>
            </a:r>
            <a:r>
              <a:rPr lang="pl-PL" sz="2000" dirty="0" smtClean="0"/>
              <a:t> and </a:t>
            </a:r>
            <a:r>
              <a:rPr lang="pl-PL" sz="2000" dirty="0" err="1" smtClean="0"/>
              <a:t>mappers</a:t>
            </a:r>
            <a:r>
              <a:rPr lang="pl-PL" sz="2000" dirty="0" smtClean="0"/>
              <a:t> </a:t>
            </a:r>
            <a:r>
              <a:rPr lang="en-US" sz="2000" dirty="0" smtClean="0"/>
              <a:t>(converters)</a:t>
            </a:r>
            <a:endParaRPr lang="pl-PL" sz="1400" dirty="0" smtClean="0"/>
          </a:p>
          <a:p>
            <a:r>
              <a:rPr lang="pl-PL" sz="2000" dirty="0" err="1" smtClean="0"/>
              <a:t>Support</a:t>
            </a:r>
            <a:r>
              <a:rPr lang="pl-PL" sz="2000" dirty="0" smtClean="0"/>
              <a:t> </a:t>
            </a:r>
            <a:r>
              <a:rPr lang="en-US" sz="2000" dirty="0" smtClean="0"/>
              <a:t>the variety of realizations of such applications in a unified way </a:t>
            </a:r>
            <a:r>
              <a:rPr lang="pl-PL" sz="2000" dirty="0" smtClean="0"/>
              <a:t>to:</a:t>
            </a:r>
          </a:p>
          <a:p>
            <a:pPr lvl="1"/>
            <a:r>
              <a:rPr lang="en-US" sz="1800" dirty="0" smtClean="0"/>
              <a:t>Enable sharing of simulation modules</a:t>
            </a:r>
            <a:endParaRPr lang="pl-PL" sz="1800" dirty="0" smtClean="0"/>
          </a:p>
          <a:p>
            <a:pPr lvl="1"/>
            <a:r>
              <a:rPr lang="en-US" sz="1800" dirty="0" err="1" smtClean="0"/>
              <a:t>S</a:t>
            </a:r>
            <a:r>
              <a:rPr lang="pl-PL" sz="1800" dirty="0" err="1" smtClean="0"/>
              <a:t>upport</a:t>
            </a:r>
            <a:r>
              <a:rPr lang="pl-PL" sz="1800" dirty="0" smtClean="0"/>
              <a:t> </a:t>
            </a:r>
            <a:r>
              <a:rPr lang="en-GB" sz="1800" dirty="0" smtClean="0"/>
              <a:t>switch</a:t>
            </a:r>
            <a:r>
              <a:rPr lang="pl-PL" sz="1800" dirty="0" err="1" smtClean="0"/>
              <a:t>ing</a:t>
            </a:r>
            <a:r>
              <a:rPr lang="en-GB" sz="1800" dirty="0" smtClean="0"/>
              <a:t> between different versions of the modules with the same</a:t>
            </a:r>
            <a:r>
              <a:rPr lang="pl-PL" sz="1800" dirty="0" smtClean="0"/>
              <a:t> </a:t>
            </a:r>
            <a:r>
              <a:rPr lang="pl-PL" sz="1800" dirty="0" err="1" smtClean="0"/>
              <a:t>scale</a:t>
            </a:r>
            <a:r>
              <a:rPr lang="pl-PL" sz="1800" dirty="0" smtClean="0"/>
              <a:t> and</a:t>
            </a:r>
            <a:r>
              <a:rPr lang="en-GB" sz="1800" dirty="0" smtClean="0"/>
              <a:t> functionality; </a:t>
            </a:r>
          </a:p>
          <a:p>
            <a:pPr lvl="1"/>
            <a:r>
              <a:rPr lang="en-GB" sz="1800" dirty="0" smtClean="0"/>
              <a:t>Simplifying verification of modules against different realisations</a:t>
            </a:r>
            <a:endParaRPr lang="pl-PL" sz="1800" dirty="0" smtClean="0"/>
          </a:p>
          <a:p>
            <a:pPr lvl="1"/>
            <a:r>
              <a:rPr lang="en-US" sz="1800" dirty="0" err="1" smtClean="0"/>
              <a:t>S</a:t>
            </a:r>
            <a:r>
              <a:rPr lang="pl-PL" sz="1800" dirty="0" err="1" smtClean="0"/>
              <a:t>upport</a:t>
            </a:r>
            <a:r>
              <a:rPr lang="pl-PL" sz="1800" dirty="0" smtClean="0"/>
              <a:t>  </a:t>
            </a:r>
            <a:r>
              <a:rPr lang="pl-PL" sz="1800" dirty="0" err="1" smtClean="0"/>
              <a:t>building</a:t>
            </a:r>
            <a:r>
              <a:rPr lang="pl-PL" sz="1800" dirty="0" smtClean="0"/>
              <a:t> </a:t>
            </a:r>
            <a:r>
              <a:rPr lang="pl-PL" sz="1800" dirty="0" err="1" smtClean="0"/>
              <a:t>different</a:t>
            </a:r>
            <a:r>
              <a:rPr lang="pl-PL" sz="1800" dirty="0" smtClean="0"/>
              <a:t> </a:t>
            </a:r>
            <a:r>
              <a:rPr lang="pl-PL" sz="1800" dirty="0" err="1" smtClean="0"/>
              <a:t>multiscale</a:t>
            </a:r>
            <a:r>
              <a:rPr lang="pl-PL" sz="1800" dirty="0" smtClean="0"/>
              <a:t> </a:t>
            </a:r>
            <a:r>
              <a:rPr lang="pl-PL" sz="1800" dirty="0" err="1" smtClean="0"/>
              <a:t>applications</a:t>
            </a:r>
            <a:r>
              <a:rPr lang="pl-PL" sz="1800" dirty="0" smtClean="0"/>
              <a:t> from the same </a:t>
            </a:r>
            <a:r>
              <a:rPr lang="pl-PL" sz="1800" dirty="0" err="1" smtClean="0"/>
              <a:t>modules</a:t>
            </a:r>
            <a:r>
              <a:rPr lang="pl-PL" sz="1800" dirty="0" smtClean="0"/>
              <a:t> (</a:t>
            </a:r>
            <a:r>
              <a:rPr lang="pl-PL" sz="1800" dirty="0" err="1" smtClean="0"/>
              <a:t>reusability</a:t>
            </a:r>
            <a:r>
              <a:rPr lang="pl-PL" sz="1800" dirty="0" smtClean="0"/>
              <a:t>)</a:t>
            </a:r>
          </a:p>
          <a:p>
            <a:r>
              <a:rPr lang="pl-PL" sz="2000" dirty="0" err="1" smtClean="0"/>
              <a:t>Support</a:t>
            </a:r>
            <a:r>
              <a:rPr lang="pl-PL" sz="2000" dirty="0" smtClean="0"/>
              <a:t> </a:t>
            </a:r>
            <a:r>
              <a:rPr lang="en-GB" sz="2000" dirty="0" smtClean="0"/>
              <a:t>computationally intensive</a:t>
            </a:r>
            <a:r>
              <a:rPr lang="pl-PL" sz="2000" dirty="0" smtClean="0"/>
              <a:t>  </a:t>
            </a:r>
            <a:r>
              <a:rPr lang="pl-PL" sz="2000" dirty="0" err="1" smtClean="0"/>
              <a:t>simulation</a:t>
            </a:r>
            <a:r>
              <a:rPr lang="pl-PL" sz="2000" dirty="0" smtClean="0"/>
              <a:t> </a:t>
            </a:r>
            <a:r>
              <a:rPr lang="pl-PL" sz="2000" dirty="0" err="1" smtClean="0"/>
              <a:t>modules</a:t>
            </a:r>
            <a:r>
              <a:rPr lang="pl-PL" sz="2000" dirty="0" smtClean="0"/>
              <a:t> </a:t>
            </a:r>
          </a:p>
          <a:p>
            <a:pPr lvl="1"/>
            <a:r>
              <a:rPr lang="en-GB" sz="2000" dirty="0" err="1" smtClean="0"/>
              <a:t>requir</a:t>
            </a:r>
            <a:r>
              <a:rPr lang="pl-PL" sz="2000" dirty="0" err="1" smtClean="0"/>
              <a:t>ing</a:t>
            </a:r>
            <a:r>
              <a:rPr lang="en-GB" sz="2000" dirty="0" smtClean="0"/>
              <a:t> HPC</a:t>
            </a:r>
            <a:r>
              <a:rPr lang="pl-PL" sz="2000" dirty="0" smtClean="0"/>
              <a:t> and/</a:t>
            </a:r>
            <a:r>
              <a:rPr lang="pl-PL" sz="2000" dirty="0" err="1" smtClean="0"/>
              <a:t>or</a:t>
            </a:r>
            <a:r>
              <a:rPr lang="pl-PL" sz="2000" dirty="0" smtClean="0"/>
              <a:t> </a:t>
            </a:r>
            <a:r>
              <a:rPr lang="pl-PL" sz="2000" dirty="0" err="1" smtClean="0"/>
              <a:t>Grid</a:t>
            </a:r>
            <a:r>
              <a:rPr lang="en-GB" sz="2000" dirty="0" smtClean="0"/>
              <a:t> resources, </a:t>
            </a:r>
            <a:endParaRPr lang="pl-PL" sz="2000" dirty="0" smtClean="0"/>
          </a:p>
          <a:p>
            <a:pPr lvl="1"/>
            <a:r>
              <a:rPr lang="en-GB" sz="2000" dirty="0" smtClean="0"/>
              <a:t>often implemented as parallel programs</a:t>
            </a:r>
            <a:endParaRPr lang="pl-PL" sz="2000" dirty="0" smtClean="0"/>
          </a:p>
          <a:p>
            <a:r>
              <a:rPr lang="pl-PL" sz="2000" dirty="0" err="1" smtClean="0"/>
              <a:t>Support</a:t>
            </a:r>
            <a:r>
              <a:rPr lang="pl-PL" sz="2000" dirty="0" smtClean="0"/>
              <a:t> </a:t>
            </a:r>
            <a:r>
              <a:rPr lang="pl-PL" sz="2000" dirty="0" err="1" smtClean="0"/>
              <a:t>tight</a:t>
            </a:r>
            <a:r>
              <a:rPr lang="pl-PL" sz="2000" dirty="0" smtClean="0"/>
              <a:t> (with </a:t>
            </a:r>
            <a:r>
              <a:rPr lang="pl-PL" sz="2000" dirty="0" err="1" smtClean="0"/>
              <a:t>loop</a:t>
            </a:r>
            <a:r>
              <a:rPr lang="pl-PL" sz="2000" dirty="0" smtClean="0"/>
              <a:t>), </a:t>
            </a:r>
            <a:r>
              <a:rPr lang="pl-PL" sz="2000" dirty="0" err="1" smtClean="0"/>
              <a:t>loose</a:t>
            </a:r>
            <a:r>
              <a:rPr lang="pl-PL" sz="2000" dirty="0" smtClean="0"/>
              <a:t>  (</a:t>
            </a:r>
            <a:r>
              <a:rPr lang="pl-PL" sz="2000" dirty="0" err="1" smtClean="0"/>
              <a:t>without</a:t>
            </a:r>
            <a:r>
              <a:rPr lang="pl-PL" sz="2000" dirty="0" smtClean="0"/>
              <a:t> </a:t>
            </a:r>
            <a:r>
              <a:rPr lang="pl-PL" sz="2000" dirty="0" err="1" smtClean="0"/>
              <a:t>loop</a:t>
            </a:r>
            <a:r>
              <a:rPr lang="pl-PL" sz="2000" dirty="0" smtClean="0"/>
              <a:t>) </a:t>
            </a:r>
            <a:r>
              <a:rPr lang="pl-PL" sz="2000" dirty="0" err="1" smtClean="0"/>
              <a:t>or</a:t>
            </a:r>
            <a:r>
              <a:rPr lang="pl-PL" sz="2000" dirty="0" smtClean="0"/>
              <a:t> </a:t>
            </a:r>
            <a:r>
              <a:rPr lang="pl-PL" sz="2000" dirty="0" err="1" smtClean="0"/>
              <a:t>hybrid</a:t>
            </a:r>
            <a:r>
              <a:rPr lang="pl-PL" sz="2000" dirty="0" smtClean="0"/>
              <a:t> (</a:t>
            </a:r>
            <a:r>
              <a:rPr lang="pl-PL" sz="2000" dirty="0" err="1" smtClean="0"/>
              <a:t>both</a:t>
            </a:r>
            <a:r>
              <a:rPr lang="pl-PL" sz="2000" dirty="0" smtClean="0"/>
              <a:t>) </a:t>
            </a:r>
            <a:r>
              <a:rPr lang="pl-PL" sz="2000" dirty="0" err="1" smtClean="0"/>
              <a:t>connection</a:t>
            </a:r>
            <a:r>
              <a:rPr lang="pl-PL" sz="2000" dirty="0" smtClean="0"/>
              <a:t> </a:t>
            </a:r>
            <a:r>
              <a:rPr lang="pl-PL" sz="2000" dirty="0" err="1" smtClean="0"/>
              <a:t>modes</a:t>
            </a:r>
            <a:r>
              <a:rPr lang="pl-PL" sz="1800" dirty="0" smtClean="0"/>
              <a:t> </a:t>
            </a:r>
          </a:p>
          <a:p>
            <a:pPr lvl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" y="-107950"/>
            <a:ext cx="6586538" cy="1311275"/>
          </a:xfrm>
        </p:spPr>
        <p:txBody>
          <a:bodyPr/>
          <a:lstStyle/>
          <a:p>
            <a:r>
              <a:rPr lang="pl-PL" sz="3200" dirty="0" err="1" smtClean="0"/>
              <a:t>Building</a:t>
            </a:r>
            <a:r>
              <a:rPr lang="pl-PL" sz="3200" dirty="0" smtClean="0"/>
              <a:t> and </a:t>
            </a:r>
            <a:r>
              <a:rPr lang="pl-PL" sz="3200" dirty="0" err="1" smtClean="0"/>
              <a:t>Executing</a:t>
            </a:r>
            <a:r>
              <a:rPr lang="en-US" sz="3200" dirty="0" smtClean="0"/>
              <a:t> </a:t>
            </a:r>
            <a:r>
              <a:rPr lang="pl-PL" sz="3200" dirty="0" err="1" smtClean="0"/>
              <a:t>M</a:t>
            </a:r>
            <a:r>
              <a:rPr lang="en-US" sz="3200" dirty="0" err="1" smtClean="0"/>
              <a:t>ultiscale</a:t>
            </a:r>
            <a:r>
              <a:rPr lang="en-US" sz="3200" dirty="0" smtClean="0"/>
              <a:t> </a:t>
            </a:r>
            <a:r>
              <a:rPr lang="pl-PL" sz="3200" dirty="0" smtClean="0"/>
              <a:t>A</a:t>
            </a:r>
            <a:r>
              <a:rPr lang="en-US" sz="3200" dirty="0" err="1" smtClean="0"/>
              <a:t>pplication</a:t>
            </a:r>
            <a:r>
              <a:rPr lang="en-US" sz="3200" dirty="0" smtClean="0"/>
              <a:t> </a:t>
            </a:r>
            <a:endParaRPr lang="pl-PL" sz="3200" dirty="0"/>
          </a:p>
        </p:txBody>
      </p:sp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-129472" y="1306977"/>
            <a:ext cx="2646096" cy="4875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–"/>
              <a:defRPr sz="2800">
                <a:solidFill>
                  <a:srgbClr val="000000"/>
                </a:solidFill>
                <a:latin typeface="+mn-lt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400">
                <a:solidFill>
                  <a:srgbClr val="000000"/>
                </a:solidFill>
                <a:latin typeface="+mn-lt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–"/>
              <a:defRPr sz="2000">
                <a:solidFill>
                  <a:srgbClr val="000000"/>
                </a:solidFill>
                <a:latin typeface="+mn-lt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»"/>
              <a:defRPr sz="2000">
                <a:solidFill>
                  <a:srgbClr val="000000"/>
                </a:solidFill>
                <a:latin typeface="+mn-lt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cs typeface="+mn-cs"/>
              </a:defRPr>
            </a:lvl9pPr>
          </a:lstStyle>
          <a:p>
            <a:r>
              <a:rPr lang="pl-PL" sz="1800" dirty="0" err="1" smtClean="0"/>
              <a:t>Process</a:t>
            </a:r>
            <a:r>
              <a:rPr lang="pl-PL" sz="1800" dirty="0" smtClean="0"/>
              <a:t> of </a:t>
            </a:r>
            <a:r>
              <a:rPr lang="pl-PL" sz="1800" dirty="0" err="1"/>
              <a:t>c</a:t>
            </a:r>
            <a:r>
              <a:rPr lang="pl-PL" sz="1800" dirty="0" err="1" smtClean="0"/>
              <a:t>onstructing</a:t>
            </a:r>
            <a:r>
              <a:rPr lang="pl-PL" sz="1800" dirty="0" smtClean="0"/>
              <a:t> </a:t>
            </a:r>
            <a:r>
              <a:rPr lang="pl-PL" sz="1800" dirty="0" err="1" smtClean="0"/>
              <a:t>multiscale</a:t>
            </a:r>
            <a:r>
              <a:rPr lang="pl-PL" sz="1800" dirty="0" smtClean="0"/>
              <a:t>  </a:t>
            </a:r>
            <a:r>
              <a:rPr lang="pl-PL" sz="1800" dirty="0" err="1" smtClean="0"/>
              <a:t>application</a:t>
            </a:r>
            <a:r>
              <a:rPr lang="pl-PL" sz="1800" dirty="0" smtClean="0"/>
              <a:t> </a:t>
            </a:r>
            <a:r>
              <a:rPr lang="pl-PL" sz="1800" dirty="0" err="1" smtClean="0"/>
              <a:t>consists</a:t>
            </a:r>
            <a:r>
              <a:rPr lang="pl-PL" sz="1800" dirty="0" smtClean="0"/>
              <a:t> of </a:t>
            </a:r>
            <a:r>
              <a:rPr lang="pl-PL" sz="1800" dirty="0" err="1" smtClean="0"/>
              <a:t>different</a:t>
            </a:r>
            <a:r>
              <a:rPr lang="pl-PL" sz="1800" dirty="0" smtClean="0"/>
              <a:t> </a:t>
            </a:r>
            <a:r>
              <a:rPr lang="pl-PL" sz="1800" dirty="0" err="1" smtClean="0"/>
              <a:t>steps</a:t>
            </a:r>
            <a:endParaRPr lang="pl-PL" sz="1600" dirty="0" smtClean="0"/>
          </a:p>
          <a:p>
            <a:r>
              <a:rPr lang="pl-PL" sz="1800" dirty="0" smtClean="0"/>
              <a:t>Most of </a:t>
            </a:r>
            <a:r>
              <a:rPr lang="pl-PL" sz="1800" dirty="0" err="1" smtClean="0"/>
              <a:t>these</a:t>
            </a:r>
            <a:r>
              <a:rPr lang="pl-PL" sz="1800" dirty="0" smtClean="0"/>
              <a:t> </a:t>
            </a:r>
            <a:r>
              <a:rPr lang="pl-PL" sz="1800" dirty="0" err="1" smtClean="0"/>
              <a:t>steps</a:t>
            </a:r>
            <a:r>
              <a:rPr lang="pl-PL" sz="1800" dirty="0" smtClean="0"/>
              <a:t> </a:t>
            </a:r>
            <a:r>
              <a:rPr lang="pl-PL" sz="1800" dirty="0" err="1" smtClean="0"/>
              <a:t>can</a:t>
            </a:r>
            <a:r>
              <a:rPr lang="pl-PL" sz="1800" dirty="0" smtClean="0"/>
              <a:t> be </a:t>
            </a:r>
            <a:r>
              <a:rPr lang="pl-PL" sz="1800" dirty="0" err="1" smtClean="0"/>
              <a:t>facilitated</a:t>
            </a:r>
            <a:r>
              <a:rPr lang="pl-PL" sz="1800" dirty="0" smtClean="0"/>
              <a:t> by</a:t>
            </a:r>
            <a:r>
              <a:rPr lang="pl-PL" sz="2000" dirty="0" smtClean="0"/>
              <a:t>:</a:t>
            </a:r>
            <a:endParaRPr lang="en-US" sz="2000" dirty="0" smtClean="0"/>
          </a:p>
          <a:p>
            <a:pPr lvl="1"/>
            <a:r>
              <a:rPr lang="en-US" sz="1600" dirty="0" err="1" smtClean="0"/>
              <a:t>Multiscale</a:t>
            </a:r>
            <a:r>
              <a:rPr lang="en-US" sz="1600" dirty="0" smtClean="0"/>
              <a:t> Modeling Language (MML)</a:t>
            </a:r>
          </a:p>
          <a:p>
            <a:pPr lvl="1"/>
            <a:r>
              <a:rPr lang="pl-PL" sz="1600" dirty="0" err="1" smtClean="0"/>
              <a:t>programming</a:t>
            </a:r>
            <a:r>
              <a:rPr lang="pl-PL" sz="1600" dirty="0" smtClean="0"/>
              <a:t> and </a:t>
            </a:r>
            <a:r>
              <a:rPr lang="pl-PL" sz="1600" dirty="0" err="1" smtClean="0"/>
              <a:t>execution</a:t>
            </a:r>
            <a:r>
              <a:rPr lang="pl-PL" sz="1600" dirty="0" smtClean="0"/>
              <a:t> </a:t>
            </a:r>
            <a:r>
              <a:rPr lang="pl-PL" sz="1600" dirty="0" err="1" smtClean="0"/>
              <a:t>tools</a:t>
            </a:r>
            <a:endParaRPr lang="en-US" sz="1600" dirty="0" smtClean="0"/>
          </a:p>
          <a:p>
            <a:pPr lvl="1"/>
            <a:r>
              <a:rPr lang="pl-PL" sz="1600" dirty="0" smtClean="0"/>
              <a:t>services </a:t>
            </a:r>
            <a:r>
              <a:rPr lang="pl-PL" sz="1600" dirty="0" err="1" smtClean="0"/>
              <a:t>accessing</a:t>
            </a:r>
            <a:r>
              <a:rPr lang="pl-PL" sz="1600" dirty="0" smtClean="0"/>
              <a:t> </a:t>
            </a:r>
            <a:r>
              <a:rPr lang="pl-PL" sz="1600" dirty="0" err="1" smtClean="0"/>
              <a:t>e-infrastructure</a:t>
            </a:r>
            <a:r>
              <a:rPr lang="pl-PL" sz="1600" dirty="0" smtClean="0"/>
              <a:t> </a:t>
            </a:r>
            <a:endParaRPr lang="en-US" sz="1100" dirty="0" smtClean="0"/>
          </a:p>
        </p:txBody>
      </p:sp>
      <p:cxnSp>
        <p:nvCxnSpPr>
          <p:cNvPr id="4" name="Łącznik prosty ze strzałką 3"/>
          <p:cNvCxnSpPr/>
          <p:nvPr/>
        </p:nvCxnSpPr>
        <p:spPr bwMode="auto">
          <a:xfrm flipV="1">
            <a:off x="6603101" y="2419519"/>
            <a:ext cx="1157161" cy="29940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9" name="Symbol zastępczy zawartości 8" descr="userstages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4839" y="1351371"/>
            <a:ext cx="6689161" cy="4202050"/>
          </a:xfrm>
        </p:spPr>
      </p:pic>
    </p:spTree>
    <p:extLst>
      <p:ext uri="{BB962C8B-B14F-4D97-AF65-F5344CB8AC3E}">
        <p14:creationId xmlns:p14="http://schemas.microsoft.com/office/powerpoint/2010/main" val="315538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Mapper</a:t>
            </a:r>
            <a:r>
              <a:rPr lang="en-US" sz="3200" dirty="0" smtClean="0"/>
              <a:t> Memory</a:t>
            </a:r>
            <a:r>
              <a:rPr lang="pl-PL" sz="3200" dirty="0" smtClean="0"/>
              <a:t> (MaMe)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9"/>
            <a:ext cx="4257676" cy="4679031"/>
          </a:xfrm>
        </p:spPr>
        <p:txBody>
          <a:bodyPr>
            <a:normAutofit fontScale="85000" lnSpcReduction="20000"/>
          </a:bodyPr>
          <a:lstStyle/>
          <a:p>
            <a:r>
              <a:rPr lang="pl-PL" dirty="0" smtClean="0"/>
              <a:t>S</a:t>
            </a:r>
            <a:r>
              <a:rPr lang="en-GB" dirty="0" err="1" smtClean="0"/>
              <a:t>emantics</a:t>
            </a:r>
            <a:r>
              <a:rPr lang="en-GB" dirty="0" smtClean="0"/>
              <a:t>-aware  persistence store </a:t>
            </a:r>
            <a:endParaRPr lang="pl-PL" dirty="0" smtClean="0"/>
          </a:p>
          <a:p>
            <a:r>
              <a:rPr lang="pl-PL" dirty="0" smtClean="0"/>
              <a:t>R</a:t>
            </a:r>
            <a:r>
              <a:rPr lang="en-GB" dirty="0" err="1" smtClean="0"/>
              <a:t>ecord</a:t>
            </a:r>
            <a:r>
              <a:rPr lang="pl-PL" dirty="0" smtClean="0"/>
              <a:t>s</a:t>
            </a:r>
            <a:r>
              <a:rPr lang="en-GB" dirty="0" smtClean="0"/>
              <a:t> MML-based metadata about models and scales</a:t>
            </a:r>
            <a:endParaRPr lang="pl-PL" dirty="0" smtClean="0"/>
          </a:p>
          <a:p>
            <a:r>
              <a:rPr lang="pl-PL" dirty="0" err="1" smtClean="0"/>
              <a:t>Supports</a:t>
            </a:r>
            <a:r>
              <a:rPr lang="en-US" dirty="0" smtClean="0"/>
              <a:t> </a:t>
            </a:r>
            <a:r>
              <a:rPr lang="pl-PL" dirty="0" err="1" smtClean="0"/>
              <a:t>exchanging</a:t>
            </a:r>
            <a:r>
              <a:rPr lang="pl-PL" dirty="0" smtClean="0"/>
              <a:t> and </a:t>
            </a:r>
            <a:r>
              <a:rPr lang="pl-PL" dirty="0" err="1" smtClean="0"/>
              <a:t>reusing</a:t>
            </a:r>
            <a:r>
              <a:rPr lang="pl-PL" dirty="0" smtClean="0"/>
              <a:t> MML </a:t>
            </a:r>
            <a:r>
              <a:rPr lang="pl-PL" dirty="0" err="1" smtClean="0"/>
              <a:t>metadata</a:t>
            </a:r>
            <a:r>
              <a:rPr lang="pl-PL" dirty="0" smtClean="0"/>
              <a:t> for</a:t>
            </a:r>
          </a:p>
          <a:p>
            <a:pPr lvl="1"/>
            <a:r>
              <a:rPr lang="pl-PL" dirty="0" err="1" smtClean="0"/>
              <a:t>other</a:t>
            </a:r>
            <a:r>
              <a:rPr lang="pl-PL" dirty="0" smtClean="0"/>
              <a:t> MAPPER </a:t>
            </a:r>
            <a:r>
              <a:rPr lang="pl-PL" dirty="0" err="1" smtClean="0"/>
              <a:t>tools</a:t>
            </a:r>
            <a:r>
              <a:rPr lang="pl-PL" dirty="0" smtClean="0"/>
              <a:t> via REST </a:t>
            </a:r>
            <a:r>
              <a:rPr lang="pl-PL" dirty="0" err="1" smtClean="0"/>
              <a:t>interface</a:t>
            </a:r>
            <a:endParaRPr lang="pl-PL" dirty="0" smtClean="0"/>
          </a:p>
          <a:p>
            <a:pPr lvl="1"/>
            <a:r>
              <a:rPr lang="en-US" dirty="0" err="1" smtClean="0"/>
              <a:t>h</a:t>
            </a:r>
            <a:r>
              <a:rPr lang="pl-PL" dirty="0" err="1" smtClean="0"/>
              <a:t>uman</a:t>
            </a:r>
            <a:r>
              <a:rPr lang="en-US" dirty="0" smtClean="0"/>
              <a:t> </a:t>
            </a:r>
            <a:r>
              <a:rPr lang="pl-PL" dirty="0" err="1" smtClean="0"/>
              <a:t>users</a:t>
            </a:r>
            <a:r>
              <a:rPr lang="en-US" dirty="0" smtClean="0"/>
              <a:t> </a:t>
            </a:r>
            <a:r>
              <a:rPr lang="pl-PL" dirty="0" err="1" smtClean="0"/>
              <a:t>within</a:t>
            </a:r>
            <a:r>
              <a:rPr lang="en-US" dirty="0" smtClean="0"/>
              <a:t> </a:t>
            </a:r>
            <a:r>
              <a:rPr lang="pl-PL" dirty="0" err="1" smtClean="0"/>
              <a:t>the</a:t>
            </a:r>
            <a:r>
              <a:rPr lang="en-US" dirty="0" smtClean="0"/>
              <a:t> </a:t>
            </a:r>
            <a:r>
              <a:rPr lang="pl-PL" dirty="0" err="1" smtClean="0"/>
              <a:t>Consortium</a:t>
            </a:r>
            <a:r>
              <a:rPr lang="pl-PL" dirty="0" smtClean="0"/>
              <a:t> via </a:t>
            </a:r>
            <a:r>
              <a:rPr lang="pl-PL" dirty="0" err="1" smtClean="0"/>
              <a:t>dedicated</a:t>
            </a:r>
            <a:r>
              <a:rPr lang="pl-PL" dirty="0" smtClean="0"/>
              <a:t> Web </a:t>
            </a:r>
            <a:r>
              <a:rPr lang="pl-PL" dirty="0" err="1" smtClean="0"/>
              <a:t>interface</a:t>
            </a:r>
            <a:endParaRPr lang="pl-PL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67544" y="6453336"/>
            <a:ext cx="8208912" cy="268139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8" name="Obraz 54" descr="mam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500438"/>
            <a:ext cx="2797999" cy="2682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326214"/>
            <a:ext cx="3589884" cy="1872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pole tekstowe 14"/>
          <p:cNvSpPr txBox="1"/>
          <p:nvPr/>
        </p:nvSpPr>
        <p:spPr>
          <a:xfrm>
            <a:off x="7072298" y="3214686"/>
            <a:ext cx="2071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err="1" smtClean="0">
                <a:solidFill>
                  <a:schemeClr val="tx1"/>
                </a:solidFill>
              </a:rPr>
              <a:t>Ports</a:t>
            </a:r>
            <a:r>
              <a:rPr lang="pl-PL" sz="1200" dirty="0" smtClean="0">
                <a:solidFill>
                  <a:schemeClr val="tx1"/>
                </a:solidFill>
              </a:rPr>
              <a:t> and </a:t>
            </a:r>
            <a:r>
              <a:rPr lang="pl-PL" sz="1200" dirty="0" err="1" smtClean="0">
                <a:solidFill>
                  <a:schemeClr val="tx1"/>
                </a:solidFill>
              </a:rPr>
              <a:t>their</a:t>
            </a:r>
            <a:r>
              <a:rPr lang="pl-PL" sz="1200" dirty="0" smtClean="0">
                <a:solidFill>
                  <a:schemeClr val="tx1"/>
                </a:solidFill>
              </a:rPr>
              <a:t> </a:t>
            </a:r>
            <a:r>
              <a:rPr lang="pl-PL" sz="1200" dirty="0" err="1" smtClean="0">
                <a:solidFill>
                  <a:schemeClr val="tx1"/>
                </a:solidFill>
              </a:rPr>
              <a:t>operators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6357918" y="3214686"/>
            <a:ext cx="278608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Łącznik prosty ze strzałką 18"/>
          <p:cNvCxnSpPr>
            <a:stCxn id="17" idx="1"/>
          </p:cNvCxnSpPr>
          <p:nvPr/>
        </p:nvCxnSpPr>
        <p:spPr>
          <a:xfrm rot="5400000" flipH="1" flipV="1">
            <a:off x="6505299" y="2689501"/>
            <a:ext cx="827665" cy="306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ze strzałką 21"/>
          <p:cNvCxnSpPr>
            <a:stCxn id="17" idx="3"/>
          </p:cNvCxnSpPr>
          <p:nvPr/>
        </p:nvCxnSpPr>
        <p:spPr>
          <a:xfrm rot="16200000" flipH="1">
            <a:off x="6005232" y="4219289"/>
            <a:ext cx="1756359" cy="23496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397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</a:t>
            </a:r>
            <a:r>
              <a:rPr lang="pl-PL" sz="3200" dirty="0" err="1" smtClean="0"/>
              <a:t>ultiscaleApplication</a:t>
            </a:r>
            <a:r>
              <a:rPr lang="pl-PL" sz="3200" dirty="0" smtClean="0"/>
              <a:t> Designer (MAD)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0223"/>
            <a:ext cx="4410635" cy="4679031"/>
          </a:xfrm>
        </p:spPr>
        <p:txBody>
          <a:bodyPr>
            <a:normAutofit/>
          </a:bodyPr>
          <a:lstStyle/>
          <a:p>
            <a:r>
              <a:rPr lang="pl-PL" sz="2000" dirty="0" err="1" smtClean="0"/>
              <a:t>Supports</a:t>
            </a:r>
            <a:r>
              <a:rPr lang="en-US" sz="2000" dirty="0" smtClean="0"/>
              <a:t> </a:t>
            </a:r>
            <a:r>
              <a:rPr lang="pl-PL" sz="2000" dirty="0" err="1" smtClean="0"/>
              <a:t>composing</a:t>
            </a:r>
            <a:r>
              <a:rPr lang="pl-PL" sz="2000" dirty="0" smtClean="0"/>
              <a:t> </a:t>
            </a:r>
            <a:r>
              <a:rPr lang="pl-PL" sz="2000" dirty="0" err="1" smtClean="0"/>
              <a:t>multiscale</a:t>
            </a:r>
            <a:r>
              <a:rPr lang="pl-PL" sz="2000" dirty="0" smtClean="0"/>
              <a:t> </a:t>
            </a:r>
            <a:r>
              <a:rPr lang="pl-PL" sz="2000" dirty="0" err="1" smtClean="0"/>
              <a:t>applications</a:t>
            </a:r>
            <a:r>
              <a:rPr lang="en-US" sz="2000" dirty="0" smtClean="0"/>
              <a:t> </a:t>
            </a:r>
            <a:r>
              <a:rPr lang="pl-PL" sz="2000" dirty="0" err="1" smtClean="0"/>
              <a:t>from</a:t>
            </a:r>
            <a:r>
              <a:rPr lang="en-US" sz="2000" dirty="0" smtClean="0"/>
              <a:t> </a:t>
            </a:r>
            <a:r>
              <a:rPr lang="pl-PL" sz="2000" dirty="0" err="1" smtClean="0"/>
              <a:t>submodels</a:t>
            </a:r>
            <a:r>
              <a:rPr lang="pl-PL" sz="2000" dirty="0" smtClean="0"/>
              <a:t> and </a:t>
            </a:r>
            <a:r>
              <a:rPr lang="pl-PL" sz="2000" dirty="0" err="1" smtClean="0"/>
              <a:t>mappers</a:t>
            </a:r>
            <a:r>
              <a:rPr lang="en-US" sz="2000" dirty="0" smtClean="0"/>
              <a:t> </a:t>
            </a:r>
            <a:r>
              <a:rPr lang="pl-PL" sz="2000" dirty="0" err="1" smtClean="0"/>
              <a:t>registered</a:t>
            </a:r>
            <a:r>
              <a:rPr lang="en-US" sz="2000" dirty="0" smtClean="0"/>
              <a:t> </a:t>
            </a:r>
            <a:r>
              <a:rPr lang="pl-PL" sz="2000" dirty="0" err="1" smtClean="0"/>
              <a:t>in</a:t>
            </a:r>
            <a:r>
              <a:rPr lang="pl-PL" sz="2000" dirty="0" smtClean="0"/>
              <a:t> MaMe</a:t>
            </a:r>
          </a:p>
          <a:p>
            <a:r>
              <a:rPr lang="pl-PL" sz="2000" dirty="0" err="1" smtClean="0"/>
              <a:t>Inport</a:t>
            </a:r>
            <a:r>
              <a:rPr lang="pl-PL" sz="2000" dirty="0" smtClean="0"/>
              <a:t>/export </a:t>
            </a:r>
            <a:r>
              <a:rPr lang="pl-PL" sz="2000" dirty="0" err="1" smtClean="0"/>
              <a:t>coupling</a:t>
            </a:r>
            <a:r>
              <a:rPr lang="en-US" sz="2000" dirty="0" smtClean="0"/>
              <a:t> </a:t>
            </a:r>
            <a:r>
              <a:rPr lang="pl-PL" sz="2000" dirty="0" err="1" smtClean="0"/>
              <a:t>topology</a:t>
            </a:r>
            <a:r>
              <a:rPr lang="en-US" sz="2000" dirty="0" smtClean="0"/>
              <a:t> </a:t>
            </a:r>
            <a:r>
              <a:rPr lang="pl-PL" sz="2000" dirty="0" err="1" smtClean="0"/>
              <a:t>represented</a:t>
            </a:r>
            <a:r>
              <a:rPr lang="en-US" sz="2000" dirty="0" smtClean="0"/>
              <a:t> </a:t>
            </a:r>
            <a:r>
              <a:rPr lang="pl-PL" sz="2000" dirty="0" err="1" smtClean="0"/>
              <a:t>in</a:t>
            </a:r>
            <a:r>
              <a:rPr lang="pl-PL" sz="2000" dirty="0" smtClean="0"/>
              <a:t> gMML to/</a:t>
            </a:r>
            <a:r>
              <a:rPr lang="pl-PL" sz="2000" dirty="0" err="1" smtClean="0"/>
              <a:t>from</a:t>
            </a:r>
            <a:r>
              <a:rPr lang="pl-PL" sz="2000" dirty="0" smtClean="0"/>
              <a:t> XMML file</a:t>
            </a:r>
          </a:p>
          <a:p>
            <a:r>
              <a:rPr lang="pl-PL" sz="2000" dirty="0" err="1" smtClean="0"/>
              <a:t>Transforms</a:t>
            </a:r>
            <a:r>
              <a:rPr lang="pl-PL" sz="2000" dirty="0" smtClean="0"/>
              <a:t> high </a:t>
            </a:r>
            <a:r>
              <a:rPr lang="pl-PL" sz="2000" dirty="0" err="1" smtClean="0"/>
              <a:t>level</a:t>
            </a:r>
            <a:r>
              <a:rPr lang="pl-PL" sz="2000" dirty="0" smtClean="0"/>
              <a:t> MML </a:t>
            </a:r>
            <a:r>
              <a:rPr lang="pl-PL" sz="2000" dirty="0" err="1" smtClean="0"/>
              <a:t>description</a:t>
            </a:r>
            <a:r>
              <a:rPr lang="en-US" sz="2000" dirty="0" smtClean="0"/>
              <a:t> </a:t>
            </a:r>
            <a:r>
              <a:rPr lang="pl-PL" sz="2000" dirty="0" err="1" smtClean="0"/>
              <a:t>into</a:t>
            </a:r>
            <a:r>
              <a:rPr lang="en-US" sz="2000" dirty="0" smtClean="0"/>
              <a:t> </a:t>
            </a:r>
            <a:r>
              <a:rPr lang="pl-PL" sz="2000" dirty="0" err="1" smtClean="0"/>
              <a:t>executable</a:t>
            </a:r>
            <a:r>
              <a:rPr lang="en-US" sz="2000" dirty="0" smtClean="0"/>
              <a:t> </a:t>
            </a:r>
            <a:r>
              <a:rPr lang="pl-PL" sz="2000" dirty="0" err="1" smtClean="0"/>
              <a:t>experiment</a:t>
            </a:r>
            <a:r>
              <a:rPr lang="pl-PL" sz="2000" dirty="0" smtClean="0"/>
              <a:t> for </a:t>
            </a:r>
            <a:r>
              <a:rPr lang="pl-PL" sz="2000" dirty="0" err="1" smtClean="0"/>
              <a:t>GridSpace</a:t>
            </a:r>
            <a:r>
              <a:rPr lang="pl-PL" sz="2000" dirty="0" smtClean="0"/>
              <a:t> </a:t>
            </a:r>
            <a:r>
              <a:rPr lang="pl-PL" sz="2000" dirty="0" err="1" smtClean="0"/>
              <a:t>Experiment</a:t>
            </a:r>
            <a:r>
              <a:rPr lang="en-US" sz="2000" dirty="0" smtClean="0"/>
              <a:t> </a:t>
            </a:r>
            <a:r>
              <a:rPr lang="pl-PL" sz="2000" dirty="0" err="1" smtClean="0"/>
              <a:t>Workbench</a:t>
            </a:r>
            <a:endParaRPr lang="pl-PL" sz="2000" dirty="0" smtClean="0"/>
          </a:p>
          <a:p>
            <a:endParaRPr lang="pl-PL" sz="2000" dirty="0" smtClean="0"/>
          </a:p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67544" y="6453336"/>
            <a:ext cx="8208912" cy="268139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214422"/>
            <a:ext cx="2297729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Łącznik prosty ze strzałką 6"/>
          <p:cNvCxnSpPr>
            <a:stCxn id="2050" idx="2"/>
          </p:cNvCxnSpPr>
          <p:nvPr/>
        </p:nvCxnSpPr>
        <p:spPr>
          <a:xfrm rot="5400000">
            <a:off x="6872462" y="2583678"/>
            <a:ext cx="376418" cy="35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rostokąt 12"/>
          <p:cNvSpPr/>
          <p:nvPr/>
        </p:nvSpPr>
        <p:spPr>
          <a:xfrm>
            <a:off x="3891064" y="2571744"/>
            <a:ext cx="5038654" cy="19516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ole tekstowe 14"/>
          <p:cNvSpPr txBox="1"/>
          <p:nvPr/>
        </p:nvSpPr>
        <p:spPr>
          <a:xfrm>
            <a:off x="5000628" y="2571744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chemeClr val="tx1"/>
                </a:solidFill>
              </a:rPr>
              <a:t>MAD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9011" y="2794304"/>
            <a:ext cx="4942343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2397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Grid</a:t>
            </a:r>
            <a:r>
              <a:rPr lang="pl-PL" sz="3200" dirty="0" smtClean="0"/>
              <a:t>S</a:t>
            </a:r>
            <a:r>
              <a:rPr lang="en-US" sz="3200" dirty="0" smtClean="0"/>
              <a:t>pace </a:t>
            </a:r>
            <a:r>
              <a:rPr lang="pl-PL" sz="3200" dirty="0" err="1" smtClean="0"/>
              <a:t>Experiment</a:t>
            </a:r>
            <a:r>
              <a:rPr lang="en-US" sz="3200" dirty="0" smtClean="0"/>
              <a:t> </a:t>
            </a:r>
            <a:r>
              <a:rPr lang="pl-PL" sz="3200" dirty="0" err="1" smtClean="0"/>
              <a:t>Workbench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864" y="1136601"/>
            <a:ext cx="8572528" cy="2857520"/>
          </a:xfrm>
        </p:spPr>
        <p:txBody>
          <a:bodyPr>
            <a:noAutofit/>
          </a:bodyPr>
          <a:lstStyle/>
          <a:p>
            <a:r>
              <a:rPr lang="pl-PL" sz="1400" dirty="0" err="1" smtClean="0"/>
              <a:t>Supports</a:t>
            </a:r>
            <a:r>
              <a:rPr lang="en-US" sz="1400" dirty="0" smtClean="0"/>
              <a:t> </a:t>
            </a:r>
            <a:r>
              <a:rPr lang="pl-PL" sz="1400" b="1" dirty="0" err="1" smtClean="0"/>
              <a:t>execution</a:t>
            </a:r>
            <a:r>
              <a:rPr lang="pl-PL" sz="1400" b="1" dirty="0" smtClean="0"/>
              <a:t> and </a:t>
            </a:r>
            <a:r>
              <a:rPr lang="pl-PL" sz="1400" b="1" dirty="0" err="1" smtClean="0"/>
              <a:t>result</a:t>
            </a:r>
            <a:r>
              <a:rPr lang="pl-PL" sz="1400" b="1" dirty="0" smtClean="0"/>
              <a:t> management </a:t>
            </a:r>
            <a:r>
              <a:rPr lang="pl-PL" sz="1400" dirty="0" smtClean="0"/>
              <a:t>of </a:t>
            </a:r>
            <a:r>
              <a:rPr lang="pl-PL" sz="1400" dirty="0" err="1" smtClean="0"/>
              <a:t>infrastructure</a:t>
            </a:r>
            <a:r>
              <a:rPr lang="pl-PL" sz="1400" dirty="0" smtClean="0"/>
              <a:t> independent </a:t>
            </a:r>
            <a:r>
              <a:rPr lang="pl-PL" sz="1400" dirty="0" err="1" smtClean="0"/>
              <a:t>experiments</a:t>
            </a:r>
            <a:endParaRPr lang="pl-PL" sz="1400" dirty="0" smtClean="0"/>
          </a:p>
          <a:p>
            <a:r>
              <a:rPr lang="pl-PL" sz="1400" b="1" dirty="0" err="1" smtClean="0"/>
              <a:t>Experiment</a:t>
            </a:r>
            <a:r>
              <a:rPr lang="pl-PL" sz="1400" dirty="0" smtClean="0"/>
              <a:t> - </a:t>
            </a:r>
            <a:r>
              <a:rPr lang="en-GB" sz="1400" dirty="0" smtClean="0"/>
              <a:t>application composed of code fragments called </a:t>
            </a:r>
            <a:r>
              <a:rPr lang="en-GB" sz="1400" b="1" dirty="0" smtClean="0"/>
              <a:t>snippets</a:t>
            </a:r>
            <a:r>
              <a:rPr lang="en-GB" sz="1400" dirty="0" smtClean="0"/>
              <a:t>, expressed in</a:t>
            </a:r>
            <a:r>
              <a:rPr lang="pl-PL" sz="1400" dirty="0" smtClean="0"/>
              <a:t>:</a:t>
            </a:r>
          </a:p>
          <a:p>
            <a:pPr lvl="1"/>
            <a:r>
              <a:rPr lang="en-GB" sz="1400" dirty="0" smtClean="0"/>
              <a:t>general-purpose scripting programming language</a:t>
            </a:r>
            <a:r>
              <a:rPr lang="pl-PL" sz="1400" dirty="0" smtClean="0"/>
              <a:t>s(</a:t>
            </a:r>
            <a:r>
              <a:rPr lang="pl-PL" sz="1400" dirty="0" err="1" smtClean="0"/>
              <a:t>Bash</a:t>
            </a:r>
            <a:r>
              <a:rPr lang="pl-PL" sz="1400" dirty="0" smtClean="0"/>
              <a:t>, Ruby, Perl etc.)</a:t>
            </a:r>
          </a:p>
          <a:p>
            <a:pPr lvl="1"/>
            <a:r>
              <a:rPr lang="en-GB" sz="1400" dirty="0" smtClean="0"/>
              <a:t>domain-specific language</a:t>
            </a:r>
            <a:r>
              <a:rPr lang="pl-PL" sz="1400" dirty="0" smtClean="0"/>
              <a:t>s (CxA </a:t>
            </a:r>
            <a:r>
              <a:rPr lang="pl-PL" sz="1400" dirty="0" err="1" smtClean="0"/>
              <a:t>in</a:t>
            </a:r>
            <a:r>
              <a:rPr lang="pl-PL" sz="1400" dirty="0" smtClean="0"/>
              <a:t> MUSCLE, LAMMPS, </a:t>
            </a:r>
            <a:r>
              <a:rPr lang="pl-PL" sz="1400" dirty="0" err="1" smtClean="0"/>
              <a:t>Matlab</a:t>
            </a:r>
            <a:r>
              <a:rPr lang="pl-PL" sz="1400" dirty="0" smtClean="0"/>
              <a:t> etc)</a:t>
            </a:r>
          </a:p>
          <a:p>
            <a:r>
              <a:rPr lang="en-GB" sz="1400" dirty="0" smtClean="0"/>
              <a:t>Snippets are evaluated by respective programs called </a:t>
            </a:r>
            <a:r>
              <a:rPr lang="pl-PL" sz="1400" b="1" dirty="0" smtClean="0"/>
              <a:t>i</a:t>
            </a:r>
            <a:r>
              <a:rPr lang="en-GB" sz="1400" b="1" dirty="0" err="1" smtClean="0"/>
              <a:t>nterpreters</a:t>
            </a:r>
            <a:endParaRPr lang="pl-PL" sz="1400" b="1" dirty="0" smtClean="0"/>
          </a:p>
          <a:p>
            <a:r>
              <a:rPr lang="pl-PL" sz="1400" b="1" dirty="0" err="1" smtClean="0"/>
              <a:t>Executors</a:t>
            </a:r>
            <a:r>
              <a:rPr lang="pl-PL" sz="1400" dirty="0" smtClean="0"/>
              <a:t>- </a:t>
            </a:r>
            <a:r>
              <a:rPr lang="pl-PL" sz="1400" dirty="0" err="1" smtClean="0"/>
              <a:t>responsible</a:t>
            </a:r>
            <a:r>
              <a:rPr lang="pl-PL" sz="1400" dirty="0" smtClean="0"/>
              <a:t> for </a:t>
            </a:r>
            <a:r>
              <a:rPr lang="pl-PL" sz="1400" dirty="0" err="1" smtClean="0"/>
              <a:t>snippets</a:t>
            </a:r>
            <a:r>
              <a:rPr lang="en-US" sz="1400" dirty="0" smtClean="0"/>
              <a:t> </a:t>
            </a:r>
            <a:r>
              <a:rPr lang="pl-PL" sz="1400" dirty="0" err="1" smtClean="0"/>
              <a:t>execution</a:t>
            </a:r>
            <a:r>
              <a:rPr lang="pl-PL" sz="1400" dirty="0" smtClean="0"/>
              <a:t> on </a:t>
            </a:r>
            <a:r>
              <a:rPr lang="pl-PL" sz="1400" dirty="0" err="1" smtClean="0"/>
              <a:t>various</a:t>
            </a:r>
            <a:r>
              <a:rPr lang="en-US" sz="1400" dirty="0" smtClean="0"/>
              <a:t> c</a:t>
            </a:r>
            <a:r>
              <a:rPr lang="pl-PL" sz="1400" dirty="0" err="1" smtClean="0"/>
              <a:t>omputational</a:t>
            </a:r>
            <a:r>
              <a:rPr lang="pl-PL" sz="1400" dirty="0" smtClean="0"/>
              <a:t> </a:t>
            </a:r>
            <a:r>
              <a:rPr lang="en-US" sz="1400" dirty="0" smtClean="0"/>
              <a:t>r</a:t>
            </a:r>
            <a:r>
              <a:rPr lang="pl-PL" sz="1400" dirty="0" err="1" smtClean="0"/>
              <a:t>esources</a:t>
            </a:r>
            <a:r>
              <a:rPr lang="pl-PL" sz="1400" dirty="0" smtClean="0"/>
              <a:t> –  </a:t>
            </a:r>
            <a:r>
              <a:rPr lang="pl-PL" sz="1400" dirty="0" err="1" smtClean="0"/>
              <a:t>servers</a:t>
            </a:r>
            <a:r>
              <a:rPr lang="pl-PL" sz="1400" dirty="0" smtClean="0"/>
              <a:t>, </a:t>
            </a:r>
            <a:r>
              <a:rPr lang="pl-PL" sz="1400" dirty="0" err="1" smtClean="0"/>
              <a:t>clusters</a:t>
            </a:r>
            <a:r>
              <a:rPr lang="pl-PL" sz="1400" dirty="0" smtClean="0"/>
              <a:t>, </a:t>
            </a:r>
            <a:r>
              <a:rPr lang="pl-PL" sz="1400" dirty="0" err="1" smtClean="0"/>
              <a:t>grid</a:t>
            </a:r>
            <a:r>
              <a:rPr lang="pl-PL" sz="1400" dirty="0" smtClean="0"/>
              <a:t> via</a:t>
            </a:r>
          </a:p>
          <a:p>
            <a:pPr lvl="1"/>
            <a:r>
              <a:rPr lang="pl-PL" sz="1400" dirty="0" err="1" smtClean="0"/>
              <a:t>direct</a:t>
            </a:r>
            <a:r>
              <a:rPr lang="pl-PL" sz="1400" dirty="0" smtClean="0"/>
              <a:t> SSH  on </a:t>
            </a:r>
            <a:r>
              <a:rPr lang="pl-PL" sz="1400" dirty="0" err="1" smtClean="0"/>
              <a:t>UserInterface</a:t>
            </a:r>
            <a:r>
              <a:rPr lang="pl-PL" sz="1400" dirty="0" smtClean="0"/>
              <a:t> (UI) </a:t>
            </a:r>
            <a:r>
              <a:rPr lang="pl-PL" sz="1400" dirty="0" err="1" smtClean="0"/>
              <a:t>machine</a:t>
            </a:r>
            <a:endParaRPr lang="pl-PL" sz="1400" dirty="0" smtClean="0"/>
          </a:p>
          <a:p>
            <a:pPr lvl="1"/>
            <a:r>
              <a:rPr lang="pl-PL" sz="1400" dirty="0" err="1" smtClean="0"/>
              <a:t>Interoperability</a:t>
            </a:r>
            <a:r>
              <a:rPr lang="en-US" sz="1400" dirty="0" smtClean="0"/>
              <a:t> </a:t>
            </a:r>
            <a:r>
              <a:rPr lang="pl-PL" sz="1400" dirty="0" err="1" smtClean="0"/>
              <a:t>layer</a:t>
            </a:r>
            <a:r>
              <a:rPr lang="pl-PL" sz="1400" dirty="0" smtClean="0"/>
              <a:t> (QCG, AHE)</a:t>
            </a:r>
          </a:p>
          <a:p>
            <a:r>
              <a:rPr lang="pl-PL" sz="1400" dirty="0" err="1" smtClean="0"/>
              <a:t>Each</a:t>
            </a:r>
            <a:r>
              <a:rPr lang="en-US" sz="1400" dirty="0" smtClean="0"/>
              <a:t> </a:t>
            </a:r>
            <a:r>
              <a:rPr lang="pl-PL" sz="1400" dirty="0" err="1" smtClean="0"/>
              <a:t>snippet</a:t>
            </a:r>
            <a:r>
              <a:rPr lang="pl-PL" sz="1400" dirty="0" smtClean="0"/>
              <a:t> of </a:t>
            </a:r>
            <a:r>
              <a:rPr lang="pl-PL" sz="1400" dirty="0" err="1" smtClean="0"/>
              <a:t>the</a:t>
            </a:r>
            <a:r>
              <a:rPr lang="pl-PL" sz="1400" dirty="0" smtClean="0"/>
              <a:t> same </a:t>
            </a:r>
            <a:r>
              <a:rPr lang="pl-PL" sz="1400" dirty="0" err="1" smtClean="0"/>
              <a:t>experiment</a:t>
            </a:r>
            <a:r>
              <a:rPr lang="en-US" sz="1400" dirty="0" smtClean="0"/>
              <a:t> </a:t>
            </a:r>
            <a:r>
              <a:rPr lang="pl-PL" sz="1400" dirty="0" err="1" smtClean="0"/>
              <a:t>can</a:t>
            </a:r>
            <a:r>
              <a:rPr lang="pl-PL" sz="1400" dirty="0" smtClean="0"/>
              <a:t> be </a:t>
            </a:r>
            <a:r>
              <a:rPr lang="pl-PL" sz="1400" dirty="0" err="1" smtClean="0"/>
              <a:t>executed</a:t>
            </a:r>
            <a:r>
              <a:rPr lang="pl-PL" sz="1400" dirty="0" smtClean="0"/>
              <a:t> on </a:t>
            </a:r>
            <a:r>
              <a:rPr lang="pl-PL" sz="1400" dirty="0" err="1" smtClean="0"/>
              <a:t>different</a:t>
            </a:r>
            <a:r>
              <a:rPr lang="en-US" sz="1400" dirty="0" smtClean="0"/>
              <a:t> </a:t>
            </a:r>
            <a:r>
              <a:rPr lang="pl-PL" sz="1400" dirty="0" err="1" smtClean="0"/>
              <a:t>resource</a:t>
            </a:r>
            <a:endParaRPr lang="pl-PL" sz="1400" dirty="0" smtClean="0"/>
          </a:p>
          <a:p>
            <a:endParaRPr lang="pl-PL" sz="1400" dirty="0" smtClean="0"/>
          </a:p>
          <a:p>
            <a:pPr>
              <a:buNone/>
            </a:pPr>
            <a:endParaRPr lang="pl-PL" sz="800" dirty="0" smtClean="0"/>
          </a:p>
          <a:p>
            <a:pPr>
              <a:buNone/>
            </a:pPr>
            <a:endParaRPr lang="en-US" sz="9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6834" y="4184868"/>
            <a:ext cx="4786346" cy="1961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2397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" y="152400"/>
            <a:ext cx="6759388" cy="1311275"/>
          </a:xfrm>
        </p:spPr>
        <p:txBody>
          <a:bodyPr/>
          <a:lstStyle/>
          <a:p>
            <a:r>
              <a:rPr lang="de-DE" sz="2400" dirty="0" err="1" smtClean="0">
                <a:solidFill>
                  <a:schemeClr val="tx1"/>
                </a:solidFill>
              </a:rPr>
              <a:t>Loosely</a:t>
            </a:r>
            <a:r>
              <a:rPr lang="de-DE" sz="2400" dirty="0" smtClean="0">
                <a:solidFill>
                  <a:schemeClr val="tx1"/>
                </a:solidFill>
              </a:rPr>
              <a:t> </a:t>
            </a:r>
            <a:r>
              <a:rPr lang="pl-PL" sz="2400" dirty="0" err="1">
                <a:solidFill>
                  <a:schemeClr val="tx1"/>
                </a:solidFill>
              </a:rPr>
              <a:t>C</a:t>
            </a:r>
            <a:r>
              <a:rPr lang="de-DE" sz="2400" dirty="0" err="1" smtClean="0">
                <a:solidFill>
                  <a:schemeClr val="tx1"/>
                </a:solidFill>
              </a:rPr>
              <a:t>oupled</a:t>
            </a:r>
            <a:r>
              <a:rPr lang="de-DE" sz="2400" dirty="0" smtClean="0">
                <a:solidFill>
                  <a:schemeClr val="tx1"/>
                </a:solidFill>
              </a:rPr>
              <a:t>  </a:t>
            </a:r>
            <a:r>
              <a:rPr lang="pl-PL" sz="2400" dirty="0" err="1">
                <a:solidFill>
                  <a:schemeClr val="tx1"/>
                </a:solidFill>
              </a:rPr>
              <a:t>E</a:t>
            </a:r>
            <a:r>
              <a:rPr lang="de-DE" sz="2400" dirty="0" err="1" smtClean="0">
                <a:solidFill>
                  <a:schemeClr val="tx1"/>
                </a:solidFill>
              </a:rPr>
              <a:t>xample</a:t>
            </a:r>
            <a:r>
              <a:rPr lang="de-DE" sz="2400" dirty="0" smtClean="0">
                <a:solidFill>
                  <a:schemeClr val="tx1"/>
                </a:solidFill>
              </a:rPr>
              <a:t> - Nano Polymer </a:t>
            </a:r>
            <a:r>
              <a:rPr lang="pl-PL" sz="2400" dirty="0" err="1">
                <a:solidFill>
                  <a:schemeClr val="tx1"/>
                </a:solidFill>
              </a:rPr>
              <a:t>S</a:t>
            </a:r>
            <a:r>
              <a:rPr lang="de-DE" sz="2400" dirty="0" err="1" smtClean="0">
                <a:solidFill>
                  <a:schemeClr val="tx1"/>
                </a:solidFill>
              </a:rPr>
              <a:t>imulation</a:t>
            </a:r>
            <a:r>
              <a:rPr lang="de-DE" sz="2400" dirty="0" smtClean="0">
                <a:solidFill>
                  <a:schemeClr val="tx1"/>
                </a:solidFill>
              </a:rPr>
              <a:t> in M</a:t>
            </a:r>
            <a:r>
              <a:rPr lang="pl-PL" sz="2400" dirty="0" smtClean="0">
                <a:solidFill>
                  <a:schemeClr val="tx1"/>
                </a:solidFill>
              </a:rPr>
              <a:t>AD</a:t>
            </a:r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pic>
        <p:nvPicPr>
          <p:cNvPr id="8" name="Symbol zastępczy zawartości 7" descr="nano2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118413"/>
            <a:ext cx="8525436" cy="55618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yw pakietu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DejaVu Sans" charset="0"/>
          </a:defRPr>
        </a:defPPr>
      </a:lstStyle>
    </a:lnDef>
  </a:objectDefaults>
  <a:extraClrSchemeLst>
    <a:extraClrScheme>
      <a:clrScheme name="Motyw pakietu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yw pakietu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tyw pakietu Office">
  <a:themeElements>
    <a:clrScheme name="Motyw pakietu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yw pakietu Office">
      <a:majorFont>
        <a:latin typeface="Calibri"/>
        <a:ea typeface=""/>
        <a:cs typeface="DejaVu Sans"/>
      </a:majorFont>
      <a:minorFont>
        <a:latin typeface="Calibri"/>
        <a:ea typeface=""/>
        <a:cs typeface="DejaVu Sans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DejaVu Sans" charset="0"/>
          </a:defRPr>
        </a:defPPr>
      </a:lstStyle>
    </a:lnDef>
  </a:objectDefaults>
  <a:extraClrSchemeLst>
    <a:extraClrScheme>
      <a:clrScheme name="Motyw pakietu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yw pakietu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1509</TotalTime>
  <Words>693</Words>
  <Application>Microsoft Office PowerPoint</Application>
  <PresentationFormat>Pokaz na ekranie (4:3)</PresentationFormat>
  <Paragraphs>108</Paragraphs>
  <Slides>15</Slides>
  <Notes>3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15</vt:i4>
      </vt:variant>
    </vt:vector>
  </HeadingPairs>
  <TitlesOfParts>
    <vt:vector size="17" baseType="lpstr">
      <vt:lpstr>Motyw pakietu Office</vt:lpstr>
      <vt:lpstr>2_Motyw pakietu Office</vt:lpstr>
      <vt:lpstr>Prezentacja programu PowerPoint</vt:lpstr>
      <vt:lpstr>Plan</vt:lpstr>
      <vt:lpstr>Objectives</vt:lpstr>
      <vt:lpstr>Requirements Analysis</vt:lpstr>
      <vt:lpstr>Building and Executing Multiscale Application </vt:lpstr>
      <vt:lpstr>Mapper Memory (MaMe) </vt:lpstr>
      <vt:lpstr>MultiscaleApplication Designer (MAD)</vt:lpstr>
      <vt:lpstr>GridSpace Experiment Workbench</vt:lpstr>
      <vt:lpstr>Loosely Coupled  Example - Nano Polymer Simulation in MAD </vt:lpstr>
      <vt:lpstr>Tightly Coupled example – canal application</vt:lpstr>
      <vt:lpstr>See also:</vt:lpstr>
      <vt:lpstr>Fusion application demo </vt:lpstr>
      <vt:lpstr>Hands on exercises - step1</vt:lpstr>
      <vt:lpstr>Hands on exercises – step 2</vt:lpstr>
      <vt:lpstr>Hands on exercises – step 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MNM-Team</dc:creator>
  <cp:lastModifiedBy>kzajac</cp:lastModifiedBy>
  <cp:revision>355</cp:revision>
  <cp:lastPrinted>2012-09-19T11:21:59Z</cp:lastPrinted>
  <dcterms:created xsi:type="dcterms:W3CDTF">2012-01-23T15:00:24Z</dcterms:created>
  <dcterms:modified xsi:type="dcterms:W3CDTF">2013-05-21T12:54:30Z</dcterms:modified>
</cp:coreProperties>
</file>